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16"/>
  </p:notesMasterIdLst>
  <p:handoutMasterIdLst>
    <p:handoutMasterId r:id="rId17"/>
  </p:handoutMasterIdLst>
  <p:sldIdLst>
    <p:sldId id="256" r:id="rId5"/>
    <p:sldId id="262" r:id="rId6"/>
    <p:sldId id="257" r:id="rId7"/>
    <p:sldId id="260" r:id="rId8"/>
    <p:sldId id="259" r:id="rId9"/>
    <p:sldId id="264" r:id="rId10"/>
    <p:sldId id="263" r:id="rId11"/>
    <p:sldId id="265" r:id="rId12"/>
    <p:sldId id="266" r:id="rId13"/>
    <p:sldId id="267" r:id="rId14"/>
    <p:sldId id="261"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4" autoAdjust="0"/>
    <p:restoredTop sz="94660"/>
  </p:normalViewPr>
  <p:slideViewPr>
    <p:cSldViewPr>
      <p:cViewPr varScale="1">
        <p:scale>
          <a:sx n="123" d="100"/>
          <a:sy n="123" d="100"/>
        </p:scale>
        <p:origin x="121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175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507825-8529-4B4B-97B0-58DFFD3405C8}" type="datetimeFigureOut">
              <a:rPr lang="sl-SI" smtClean="0"/>
              <a:t>5. 10. 2023</a:t>
            </a:fld>
            <a:endParaRPr lang="sl-SI"/>
          </a:p>
        </p:txBody>
      </p:sp>
      <p:sp>
        <p:nvSpPr>
          <p:cNvPr id="4" name="Ograd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06B28D-31DF-4F79-8439-A95A0F237830}" type="slidenum">
              <a:rPr lang="sl-SI" smtClean="0"/>
              <a:t>‹#›</a:t>
            </a:fld>
            <a:endParaRPr lang="sl-SI"/>
          </a:p>
        </p:txBody>
      </p:sp>
    </p:spTree>
    <p:extLst>
      <p:ext uri="{BB962C8B-B14F-4D97-AF65-F5344CB8AC3E}">
        <p14:creationId xmlns:p14="http://schemas.microsoft.com/office/powerpoint/2010/main" val="990627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F719EA-6195-4091-963B-595724FFC946}" type="datetimeFigureOut">
              <a:rPr lang="sl-SI" smtClean="0"/>
              <a:t>5. 10. 2023</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BB775F-F8D6-4738-A0EF-069010D5B146}" type="slidenum">
              <a:rPr lang="sl-SI" smtClean="0"/>
              <a:t>‹#›</a:t>
            </a:fld>
            <a:endParaRPr lang="sl-SI"/>
          </a:p>
        </p:txBody>
      </p:sp>
    </p:spTree>
    <p:extLst>
      <p:ext uri="{BB962C8B-B14F-4D97-AF65-F5344CB8AC3E}">
        <p14:creationId xmlns:p14="http://schemas.microsoft.com/office/powerpoint/2010/main" val="427238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Naslovni diapozitiv">
    <p:spTree>
      <p:nvGrpSpPr>
        <p:cNvPr id="1" name=""/>
        <p:cNvGrpSpPr/>
        <p:nvPr/>
      </p:nvGrpSpPr>
      <p:grpSpPr>
        <a:xfrm>
          <a:off x="0" y="0"/>
          <a:ext cx="0" cy="0"/>
          <a:chOff x="0" y="0"/>
          <a:chExt cx="0" cy="0"/>
        </a:xfrm>
      </p:grpSpPr>
      <p:sp>
        <p:nvSpPr>
          <p:cNvPr id="17410" name="Rectangle 2"/>
          <p:cNvSpPr>
            <a:spLocks noGrp="1" noChangeArrowheads="1"/>
          </p:cNvSpPr>
          <p:nvPr>
            <p:ph type="ctrTitle" hasCustomPrompt="1"/>
          </p:nvPr>
        </p:nvSpPr>
        <p:spPr>
          <a:xfrm>
            <a:off x="610363" y="1700808"/>
            <a:ext cx="7704856" cy="3476352"/>
          </a:xfrm>
        </p:spPr>
        <p:txBody>
          <a:bodyPr anchor="b"/>
          <a:lstStyle>
            <a:lvl1pPr algn="l">
              <a:defRPr sz="4800">
                <a:latin typeface="Calibri" pitchFamily="34" charset="0"/>
              </a:defRPr>
            </a:lvl1pPr>
          </a:lstStyle>
          <a:p>
            <a:pPr lvl="0"/>
            <a:r>
              <a:rPr lang="sl-SI" dirty="0">
                <a:latin typeface="Arial" panose="020B0604020202020204" pitchFamily="34" charset="0"/>
                <a:cs typeface="Arial" panose="020B0604020202020204" pitchFamily="34" charset="0"/>
              </a:rPr>
              <a:t>Naslov dogodka:</a:t>
            </a:r>
            <a:br>
              <a:rPr lang="sl-SI" dirty="0">
                <a:latin typeface="Arial" panose="020B0604020202020204" pitchFamily="34" charset="0"/>
                <a:cs typeface="Arial" panose="020B0604020202020204" pitchFamily="34" charset="0"/>
              </a:rPr>
            </a:br>
            <a:r>
              <a:rPr lang="sl-SI" sz="4400" dirty="0" err="1">
                <a:latin typeface="Arial" panose="020B0604020202020204" pitchFamily="34" charset="0"/>
                <a:cs typeface="Arial" panose="020B0604020202020204" pitchFamily="34" charset="0"/>
              </a:rPr>
              <a:t>Izvajalec_ka</a:t>
            </a:r>
            <a:r>
              <a:rPr lang="sl-SI" sz="4400" dirty="0">
                <a:latin typeface="Arial" panose="020B0604020202020204" pitchFamily="34" charset="0"/>
                <a:cs typeface="Arial" panose="020B0604020202020204" pitchFamily="34" charset="0"/>
              </a:rPr>
              <a:t>:</a:t>
            </a:r>
            <a:br>
              <a:rPr lang="sl-SI" sz="4400" dirty="0">
                <a:latin typeface="Arial" panose="020B0604020202020204" pitchFamily="34" charset="0"/>
                <a:cs typeface="Arial" panose="020B0604020202020204" pitchFamily="34" charset="0"/>
              </a:rPr>
            </a:br>
            <a:r>
              <a:rPr lang="sl-SI" sz="4400" dirty="0">
                <a:latin typeface="Arial" panose="020B0604020202020204" pitchFamily="34" charset="0"/>
                <a:cs typeface="Arial" panose="020B0604020202020204" pitchFamily="34" charset="0"/>
              </a:rPr>
              <a:t>Datum in ura:</a:t>
            </a:r>
            <a:br>
              <a:rPr lang="sl-SI" sz="4400" dirty="0">
                <a:latin typeface="Arial" panose="020B0604020202020204" pitchFamily="34" charset="0"/>
                <a:cs typeface="Arial" panose="020B0604020202020204" pitchFamily="34" charset="0"/>
              </a:rPr>
            </a:br>
            <a:r>
              <a:rPr lang="sl-SI" sz="4400" dirty="0">
                <a:latin typeface="Arial" panose="020B0604020202020204" pitchFamily="34" charset="0"/>
                <a:cs typeface="Arial" panose="020B0604020202020204" pitchFamily="34" charset="0"/>
              </a:rPr>
              <a:t>Lokacija:</a:t>
            </a:r>
            <a:endParaRPr lang="en-GB" noProof="0" dirty="0"/>
          </a:p>
        </p:txBody>
      </p:sp>
      <p:sp>
        <p:nvSpPr>
          <p:cNvPr id="17411" name="Rectangle 3"/>
          <p:cNvSpPr>
            <a:spLocks noGrp="1" noChangeArrowheads="1"/>
          </p:cNvSpPr>
          <p:nvPr>
            <p:ph type="subTitle" idx="1" hasCustomPrompt="1"/>
          </p:nvPr>
        </p:nvSpPr>
        <p:spPr>
          <a:xfrm>
            <a:off x="611560" y="5877272"/>
            <a:ext cx="7704856" cy="891480"/>
          </a:xfrm>
        </p:spPr>
        <p:txBody>
          <a:bodyPr/>
          <a:lstStyle>
            <a:lvl1pPr marL="0" indent="0" algn="just">
              <a:buFont typeface="Wingdings" pitchFamily="2" charset="2"/>
              <a:buNone/>
              <a:defRPr sz="1000" i="1">
                <a:latin typeface="Arial" panose="020B0604020202020204" pitchFamily="34" charset="0"/>
                <a:cs typeface="Arial" panose="020B0604020202020204" pitchFamily="34" charset="0"/>
              </a:defRPr>
            </a:lvl1pPr>
          </a:lstStyle>
          <a:p>
            <a:pPr algn="just"/>
            <a:r>
              <a:rPr lang="sl-SI" sz="1000" kern="100" dirty="0">
                <a:effectLst/>
                <a:latin typeface="Arial" panose="020B0604020202020204" pitchFamily="34" charset="0"/>
                <a:ea typeface="Calibri" panose="020F0502020204030204" pitchFamily="34" charset="0"/>
                <a:cs typeface="Arial" panose="020B0604020202020204" pitchFamily="34" charset="0"/>
              </a:rPr>
              <a:t>Projekt sofinancirata Republika Slovenija, Ministrstvo za visoko šolstvo, znanost in inovacije, in Evropska unija – </a:t>
            </a:r>
            <a:r>
              <a:rPr lang="sl-SI" sz="1000" kern="100" dirty="0" err="1">
                <a:effectLst/>
                <a:latin typeface="Arial" panose="020B0604020202020204" pitchFamily="34" charset="0"/>
                <a:ea typeface="Calibri" panose="020F0502020204030204" pitchFamily="34" charset="0"/>
                <a:cs typeface="Arial" panose="020B0604020202020204" pitchFamily="34" charset="0"/>
              </a:rPr>
              <a:t>NextGenerationEU</a:t>
            </a:r>
            <a:r>
              <a:rPr lang="sl-SI" sz="1000" kern="100" dirty="0">
                <a:effectLst/>
                <a:latin typeface="Arial" panose="020B0604020202020204" pitchFamily="34" charset="0"/>
                <a:ea typeface="Calibri" panose="020F0502020204030204" pitchFamily="34" charset="0"/>
                <a:cs typeface="Arial" panose="020B0604020202020204" pitchFamily="34" charset="0"/>
              </a:rPr>
              <a:t>. Projekt se izvaja skladno z načrtom v okviru razvojnega področja Pametna, trajnostna in vključujoča rast, komponente Krepitev kompetenc, zlasti digitalnih in tistih, ki jih zahtevajo novi poklici in zeleni prehod (C3 K5), za ukrep investicija F. Izvajanje pilotnih projektov, katerih rezultati bodo podlaga za pripravo izhodišč za reformo visokega šolstva za zelen in odporen prehod v družbo 5.0: projekt Pilotni projekti za prenovo visokega šolstva za zelen in odporen prehod.</a:t>
            </a:r>
          </a:p>
          <a:p>
            <a:pPr algn="just"/>
            <a:endParaRPr lang="sl-SI" sz="1100" dirty="0">
              <a:latin typeface="Arial" panose="020B0604020202020204" pitchFamily="34" charset="0"/>
              <a:cs typeface="Arial" panose="020B0604020202020204" pitchFamily="34" charset="0"/>
            </a:endParaRPr>
          </a:p>
        </p:txBody>
      </p:sp>
      <p:pic>
        <p:nvPicPr>
          <p:cNvPr id="3" name="Slika 2">
            <a:extLst>
              <a:ext uri="{FF2B5EF4-FFF2-40B4-BE49-F238E27FC236}">
                <a16:creationId xmlns:a16="http://schemas.microsoft.com/office/drawing/2014/main" id="{58EA76A5-CAEC-46E7-CE1A-0044B23512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188640"/>
            <a:ext cx="8290950" cy="648072"/>
          </a:xfrm>
          <a:prstGeom prst="rect">
            <a:avLst/>
          </a:prstGeom>
        </p:spPr>
      </p:pic>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676456" y="5949280"/>
            <a:ext cx="459673" cy="288032"/>
          </a:xfrm>
          <a:prstGeom prst="rect">
            <a:avLst/>
          </a:prstGeom>
          <a:noFill/>
        </p:spPr>
        <p:txBody>
          <a:bodyPr vert="horz" lIns="91440" tIns="45720" rIns="91440" bIns="45720" rtlCol="0" anchor="ctr"/>
          <a:lstStyle>
            <a:lvl1pPr algn="r">
              <a:defRPr sz="1600">
                <a:solidFill>
                  <a:srgbClr val="006A8E"/>
                </a:solidFill>
                <a:latin typeface="Calibri" pitchFamily="34" charset="0"/>
              </a:defRPr>
            </a:lvl1pPr>
          </a:lstStyle>
          <a:p>
            <a:pPr>
              <a:defRPr/>
            </a:pPr>
            <a:fld id="{869A43B6-4A72-4A6E-B3BC-4E1A4B5DD1B6}" type="slidenum">
              <a:rPr lang="en-US" smtClean="0"/>
              <a:pPr>
                <a:defRPr/>
              </a:pPr>
              <a:t>‹#›</a:t>
            </a:fld>
            <a:endParaRPr lang="en-US" dirty="0"/>
          </a:p>
        </p:txBody>
      </p:sp>
      <p:sp>
        <p:nvSpPr>
          <p:cNvPr id="13" name="Title 12"/>
          <p:cNvSpPr>
            <a:spLocks noGrp="1"/>
          </p:cNvSpPr>
          <p:nvPr>
            <p:ph type="title" hasCustomPrompt="1"/>
          </p:nvPr>
        </p:nvSpPr>
        <p:spPr>
          <a:xfrm>
            <a:off x="500948" y="778040"/>
            <a:ext cx="8153400" cy="1047328"/>
          </a:xfrm>
        </p:spPr>
        <p:txBody>
          <a:bodyPr/>
          <a:lstStyle>
            <a:lvl1pPr>
              <a:defRPr sz="4400">
                <a:latin typeface="Arial" panose="020B0604020202020204" pitchFamily="34" charset="0"/>
                <a:cs typeface="Arial" panose="020B0604020202020204" pitchFamily="34" charset="0"/>
              </a:defRPr>
            </a:lvl1pPr>
          </a:lstStyle>
          <a:p>
            <a:r>
              <a:rPr lang="en-US" dirty="0" err="1"/>
              <a:t>Naslov</a:t>
            </a:r>
            <a:r>
              <a:rPr lang="en-US" dirty="0"/>
              <a:t> </a:t>
            </a:r>
            <a:r>
              <a:rPr lang="en-US" dirty="0" err="1"/>
              <a:t>strani</a:t>
            </a:r>
            <a:endParaRPr lang="sl-SI" dirty="0"/>
          </a:p>
        </p:txBody>
      </p:sp>
      <p:sp>
        <p:nvSpPr>
          <p:cNvPr id="9" name="Footer Placeholder 4"/>
          <p:cNvSpPr>
            <a:spLocks noGrp="1"/>
          </p:cNvSpPr>
          <p:nvPr>
            <p:ph type="ftr" sz="quarter" idx="3"/>
          </p:nvPr>
        </p:nvSpPr>
        <p:spPr>
          <a:xfrm>
            <a:off x="0" y="0"/>
            <a:ext cx="9144000" cy="692696"/>
          </a:xfrm>
          <a:prstGeom prst="rect">
            <a:avLst/>
          </a:prstGeom>
          <a:solidFill>
            <a:srgbClr val="006A8E"/>
          </a:solidFill>
        </p:spPr>
        <p:txBody>
          <a:bodyPr vert="horz" lIns="91440" tIns="45720" rIns="91440" bIns="45720" rtlCol="0" anchor="ctr"/>
          <a:lstStyle>
            <a:lvl1pPr algn="l">
              <a:defRPr sz="2400">
                <a:solidFill>
                  <a:schemeClr val="bg1"/>
                </a:solidFill>
                <a:latin typeface="Arial" panose="020B0604020202020204" pitchFamily="34" charset="0"/>
                <a:cs typeface="Arial" panose="020B0604020202020204" pitchFamily="34" charset="0"/>
              </a:defRPr>
            </a:lvl1pPr>
          </a:lstStyle>
          <a:p>
            <a:pPr>
              <a:defRPr/>
            </a:pPr>
            <a:r>
              <a:rPr lang="en-US" dirty="0" err="1"/>
              <a:t>Naslov</a:t>
            </a:r>
            <a:endParaRPr lang="en-US" dirty="0"/>
          </a:p>
        </p:txBody>
      </p:sp>
      <p:sp>
        <p:nvSpPr>
          <p:cNvPr id="8" name="Content Placeholder 2"/>
          <p:cNvSpPr>
            <a:spLocks noGrp="1"/>
          </p:cNvSpPr>
          <p:nvPr>
            <p:ph idx="1" hasCustomPrompt="1"/>
          </p:nvPr>
        </p:nvSpPr>
        <p:spPr>
          <a:xfrm>
            <a:off x="500948" y="1844824"/>
            <a:ext cx="8153400" cy="4411944"/>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sl-SI" dirty="0"/>
              <a:t>Tekst</a:t>
            </a:r>
            <a:endParaRPr lang="en-US" dirty="0"/>
          </a:p>
          <a:p>
            <a:pPr lvl="1"/>
            <a:r>
              <a:rPr lang="sl-SI" dirty="0"/>
              <a:t>Druga raven</a:t>
            </a:r>
            <a:endParaRPr lang="en-US" dirty="0"/>
          </a:p>
          <a:p>
            <a:pPr lvl="2"/>
            <a:r>
              <a:rPr lang="sl-SI" dirty="0"/>
              <a:t>Tretja raven</a:t>
            </a:r>
            <a:endParaRPr lang="en-US" dirty="0"/>
          </a:p>
          <a:p>
            <a:pPr lvl="3"/>
            <a:r>
              <a:rPr lang="sl-SI" dirty="0"/>
              <a:t>Četrta raven</a:t>
            </a:r>
            <a:endParaRPr lang="en-US" dirty="0"/>
          </a:p>
          <a:p>
            <a:pPr lvl="4"/>
            <a:r>
              <a:rPr lang="sl-SI" dirty="0"/>
              <a:t>Peta raven</a:t>
            </a:r>
          </a:p>
        </p:txBody>
      </p:sp>
    </p:spTree>
    <p:extLst>
      <p:ext uri="{BB962C8B-B14F-4D97-AF65-F5344CB8AC3E}">
        <p14:creationId xmlns:p14="http://schemas.microsoft.com/office/powerpoint/2010/main" val="307284538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5800" y="1628800"/>
            <a:ext cx="7772400" cy="4608512"/>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sl-SI" dirty="0"/>
              <a:t>Tekst</a:t>
            </a:r>
            <a:endParaRPr lang="en-US" dirty="0"/>
          </a:p>
          <a:p>
            <a:pPr lvl="1"/>
            <a:r>
              <a:rPr lang="sl-SI" dirty="0"/>
              <a:t>Druga raven</a:t>
            </a:r>
            <a:endParaRPr lang="en-US" dirty="0"/>
          </a:p>
          <a:p>
            <a:pPr lvl="2"/>
            <a:r>
              <a:rPr lang="sl-SI" dirty="0"/>
              <a:t>Tretja raven</a:t>
            </a:r>
            <a:endParaRPr lang="en-US" dirty="0"/>
          </a:p>
          <a:p>
            <a:pPr lvl="3"/>
            <a:r>
              <a:rPr lang="sl-SI" dirty="0"/>
              <a:t>Četrta raven</a:t>
            </a:r>
            <a:endParaRPr lang="en-US" dirty="0"/>
          </a:p>
          <a:p>
            <a:pPr lvl="4"/>
            <a:r>
              <a:rPr lang="sl-SI" dirty="0"/>
              <a:t>Peta raven</a:t>
            </a:r>
          </a:p>
        </p:txBody>
      </p:sp>
      <p:sp>
        <p:nvSpPr>
          <p:cNvPr id="13" name="Title 12"/>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err="1"/>
              <a:t>Naslov</a:t>
            </a:r>
            <a:r>
              <a:rPr lang="en-US" dirty="0"/>
              <a:t> </a:t>
            </a:r>
            <a:r>
              <a:rPr lang="en-US" dirty="0" err="1"/>
              <a:t>strani</a:t>
            </a:r>
            <a:endParaRPr lang="sl-SI" dirty="0"/>
          </a:p>
        </p:txBody>
      </p:sp>
    </p:spTree>
    <p:extLst>
      <p:ext uri="{BB962C8B-B14F-4D97-AF65-F5344CB8AC3E}">
        <p14:creationId xmlns:p14="http://schemas.microsoft.com/office/powerpoint/2010/main" val="342270991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552" y="692696"/>
            <a:ext cx="8153400" cy="792088"/>
          </a:xfrm>
        </p:spPr>
        <p:txBody>
          <a:bodyPr/>
          <a:lstStyle>
            <a:lvl1pPr>
              <a:defRPr sz="4400">
                <a:latin typeface="Arial" panose="020B0604020202020204" pitchFamily="34" charset="0"/>
                <a:cs typeface="Arial" panose="020B0604020202020204" pitchFamily="34" charset="0"/>
              </a:defRPr>
            </a:lvl1pPr>
          </a:lstStyle>
          <a:p>
            <a:r>
              <a:rPr lang="en-US" dirty="0" err="1"/>
              <a:t>Naslov</a:t>
            </a:r>
            <a:r>
              <a:rPr lang="en-US" dirty="0"/>
              <a:t> </a:t>
            </a:r>
            <a:r>
              <a:rPr lang="en-US" dirty="0" err="1"/>
              <a:t>strani</a:t>
            </a:r>
            <a:endParaRPr lang="sl-SI" dirty="0"/>
          </a:p>
        </p:txBody>
      </p:sp>
      <p:sp>
        <p:nvSpPr>
          <p:cNvPr id="3" name="Content Placeholder 2"/>
          <p:cNvSpPr>
            <a:spLocks noGrp="1"/>
          </p:cNvSpPr>
          <p:nvPr>
            <p:ph sz="half" idx="1" hasCustomPrompt="1"/>
          </p:nvPr>
        </p:nvSpPr>
        <p:spPr>
          <a:xfrm>
            <a:off x="539552" y="1844824"/>
            <a:ext cx="3956248" cy="4392488"/>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l-SI" dirty="0"/>
              <a:t>Tekst</a:t>
            </a:r>
            <a:endParaRPr lang="en-US" dirty="0"/>
          </a:p>
          <a:p>
            <a:pPr lvl="1"/>
            <a:r>
              <a:rPr lang="sl-SI" dirty="0"/>
              <a:t>Druga raven</a:t>
            </a:r>
            <a:endParaRPr lang="en-US" dirty="0"/>
          </a:p>
          <a:p>
            <a:pPr lvl="2"/>
            <a:r>
              <a:rPr lang="sl-SI" dirty="0"/>
              <a:t>Tretja raven</a:t>
            </a:r>
            <a:endParaRPr lang="en-US" dirty="0"/>
          </a:p>
          <a:p>
            <a:pPr lvl="3"/>
            <a:r>
              <a:rPr lang="sl-SI" dirty="0"/>
              <a:t>Četrta raven</a:t>
            </a:r>
            <a:endParaRPr lang="en-US" dirty="0"/>
          </a:p>
          <a:p>
            <a:pPr lvl="4"/>
            <a:r>
              <a:rPr lang="sl-SI" dirty="0"/>
              <a:t>Peta raven</a:t>
            </a:r>
          </a:p>
        </p:txBody>
      </p:sp>
      <p:sp>
        <p:nvSpPr>
          <p:cNvPr id="4" name="Content Placeholder 3"/>
          <p:cNvSpPr>
            <a:spLocks noGrp="1"/>
          </p:cNvSpPr>
          <p:nvPr>
            <p:ph sz="half" idx="2" hasCustomPrompt="1"/>
          </p:nvPr>
        </p:nvSpPr>
        <p:spPr>
          <a:xfrm>
            <a:off x="4648200" y="1844824"/>
            <a:ext cx="4044752" cy="4392488"/>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l-SI" dirty="0"/>
              <a:t>Tekst</a:t>
            </a:r>
            <a:endParaRPr lang="en-US" dirty="0"/>
          </a:p>
          <a:p>
            <a:pPr lvl="1"/>
            <a:r>
              <a:rPr lang="sl-SI" dirty="0"/>
              <a:t>Druga raven</a:t>
            </a:r>
            <a:endParaRPr lang="en-US" dirty="0"/>
          </a:p>
          <a:p>
            <a:pPr lvl="2"/>
            <a:r>
              <a:rPr lang="sl-SI" dirty="0"/>
              <a:t>Tretja raven</a:t>
            </a:r>
            <a:endParaRPr lang="en-US" dirty="0"/>
          </a:p>
          <a:p>
            <a:pPr lvl="3"/>
            <a:r>
              <a:rPr lang="sl-SI" dirty="0"/>
              <a:t>Četrta raven</a:t>
            </a:r>
            <a:endParaRPr lang="en-US" dirty="0"/>
          </a:p>
          <a:p>
            <a:pPr lvl="4"/>
            <a:r>
              <a:rPr lang="sl-SI" dirty="0"/>
              <a:t>Peta raven</a:t>
            </a:r>
          </a:p>
        </p:txBody>
      </p:sp>
      <p:sp>
        <p:nvSpPr>
          <p:cNvPr id="10" name="Slide Number Placeholder 5"/>
          <p:cNvSpPr>
            <a:spLocks noGrp="1"/>
          </p:cNvSpPr>
          <p:nvPr>
            <p:ph type="sldNum" sz="quarter" idx="4"/>
          </p:nvPr>
        </p:nvSpPr>
        <p:spPr>
          <a:xfrm>
            <a:off x="8610600" y="5844408"/>
            <a:ext cx="525529" cy="392904"/>
          </a:xfrm>
          <a:prstGeom prst="rect">
            <a:avLst/>
          </a:prstGeom>
          <a:noFill/>
        </p:spPr>
        <p:txBody>
          <a:bodyPr vert="horz" lIns="91440" tIns="45720" rIns="91440" bIns="45720" rtlCol="0" anchor="ctr"/>
          <a:lstStyle>
            <a:lvl1pPr algn="r">
              <a:defRPr sz="1600">
                <a:solidFill>
                  <a:srgbClr val="006A8E"/>
                </a:solidFill>
                <a:latin typeface="Calibri" pitchFamily="34" charset="0"/>
              </a:defRPr>
            </a:lvl1pPr>
          </a:lstStyle>
          <a:p>
            <a:pPr>
              <a:defRPr/>
            </a:pPr>
            <a:fld id="{869A43B6-4A72-4A6E-B3BC-4E1A4B5DD1B6}" type="slidenum">
              <a:rPr lang="en-US" smtClean="0"/>
              <a:pPr>
                <a:defRPr/>
              </a:pPr>
              <a:t>‹#›</a:t>
            </a:fld>
            <a:endParaRPr lang="en-US" dirty="0"/>
          </a:p>
        </p:txBody>
      </p:sp>
      <p:sp>
        <p:nvSpPr>
          <p:cNvPr id="8" name="Footer Placeholder 4"/>
          <p:cNvSpPr>
            <a:spLocks noGrp="1"/>
          </p:cNvSpPr>
          <p:nvPr>
            <p:ph type="ftr" sz="quarter" idx="3"/>
          </p:nvPr>
        </p:nvSpPr>
        <p:spPr>
          <a:xfrm>
            <a:off x="0" y="0"/>
            <a:ext cx="9144000" cy="692696"/>
          </a:xfrm>
          <a:prstGeom prst="rect">
            <a:avLst/>
          </a:prstGeom>
          <a:solidFill>
            <a:srgbClr val="006A8E"/>
          </a:solidFill>
        </p:spPr>
        <p:txBody>
          <a:bodyPr vert="horz" lIns="91440" tIns="45720" rIns="91440" bIns="45720" rtlCol="0" anchor="ctr"/>
          <a:lstStyle>
            <a:lvl1pPr algn="l">
              <a:defRPr sz="2400">
                <a:solidFill>
                  <a:schemeClr val="bg1"/>
                </a:solidFill>
                <a:latin typeface="Arial" panose="020B0604020202020204" pitchFamily="34" charset="0"/>
                <a:cs typeface="Arial" panose="020B0604020202020204" pitchFamily="34" charset="0"/>
              </a:defRPr>
            </a:lvl1pPr>
          </a:lstStyle>
          <a:p>
            <a:pPr>
              <a:defRPr/>
            </a:pPr>
            <a:r>
              <a:rPr lang="en-US" dirty="0" err="1"/>
              <a:t>Naslov</a:t>
            </a:r>
            <a:endParaRPr lang="en-US" dirty="0"/>
          </a:p>
        </p:txBody>
      </p:sp>
    </p:spTree>
    <p:extLst>
      <p:ext uri="{BB962C8B-B14F-4D97-AF65-F5344CB8AC3E}">
        <p14:creationId xmlns:p14="http://schemas.microsoft.com/office/powerpoint/2010/main" val="162932720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76672"/>
            <a:ext cx="8153400" cy="1047328"/>
          </a:xfrm>
        </p:spPr>
        <p:txBody>
          <a:bodyPr/>
          <a:lstStyle>
            <a:lvl1pPr>
              <a:defRPr sz="4400">
                <a:latin typeface="Arial" panose="020B0604020202020204" pitchFamily="34" charset="0"/>
                <a:cs typeface="Arial" panose="020B0604020202020204" pitchFamily="34" charset="0"/>
              </a:defRPr>
            </a:lvl1pPr>
          </a:lstStyle>
          <a:p>
            <a:r>
              <a:rPr lang="en-US" dirty="0" err="1"/>
              <a:t>Naslov</a:t>
            </a:r>
            <a:r>
              <a:rPr lang="en-US" dirty="0"/>
              <a:t> </a:t>
            </a:r>
            <a:r>
              <a:rPr lang="en-US" dirty="0" err="1"/>
              <a:t>strani</a:t>
            </a:r>
            <a:endParaRPr lang="sl-SI" dirty="0"/>
          </a:p>
        </p:txBody>
      </p:sp>
      <p:sp>
        <p:nvSpPr>
          <p:cNvPr id="3" name="Content Placeholder 2"/>
          <p:cNvSpPr>
            <a:spLocks noGrp="1"/>
          </p:cNvSpPr>
          <p:nvPr>
            <p:ph sz="half" idx="1" hasCustomPrompt="1"/>
          </p:nvPr>
        </p:nvSpPr>
        <p:spPr>
          <a:xfrm>
            <a:off x="685800" y="1628800"/>
            <a:ext cx="3810000" cy="4608512"/>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l-SI" dirty="0"/>
              <a:t>Tekst</a:t>
            </a:r>
            <a:endParaRPr lang="en-US" dirty="0"/>
          </a:p>
          <a:p>
            <a:pPr lvl="1"/>
            <a:r>
              <a:rPr lang="sl-SI" dirty="0"/>
              <a:t>Druga raven</a:t>
            </a:r>
            <a:endParaRPr lang="en-US" dirty="0"/>
          </a:p>
          <a:p>
            <a:pPr lvl="2"/>
            <a:r>
              <a:rPr lang="sl-SI" dirty="0"/>
              <a:t>Tretja raven</a:t>
            </a:r>
            <a:endParaRPr lang="en-US" dirty="0"/>
          </a:p>
          <a:p>
            <a:pPr lvl="3"/>
            <a:r>
              <a:rPr lang="sl-SI" dirty="0"/>
              <a:t>Četrta raven</a:t>
            </a:r>
            <a:endParaRPr lang="en-US" dirty="0"/>
          </a:p>
          <a:p>
            <a:pPr lvl="4"/>
            <a:r>
              <a:rPr lang="sl-SI" dirty="0"/>
              <a:t>Peta raven</a:t>
            </a:r>
          </a:p>
        </p:txBody>
      </p:sp>
      <p:sp>
        <p:nvSpPr>
          <p:cNvPr id="4" name="Content Placeholder 3"/>
          <p:cNvSpPr>
            <a:spLocks noGrp="1"/>
          </p:cNvSpPr>
          <p:nvPr>
            <p:ph sz="half" idx="2" hasCustomPrompt="1"/>
          </p:nvPr>
        </p:nvSpPr>
        <p:spPr>
          <a:xfrm>
            <a:off x="4648200" y="1628800"/>
            <a:ext cx="3810000" cy="4608512"/>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l-SI" dirty="0"/>
              <a:t>Tekst</a:t>
            </a:r>
            <a:endParaRPr lang="en-US" dirty="0"/>
          </a:p>
          <a:p>
            <a:pPr lvl="1"/>
            <a:r>
              <a:rPr lang="sl-SI" dirty="0"/>
              <a:t>Druga raven</a:t>
            </a:r>
            <a:endParaRPr lang="en-US" dirty="0"/>
          </a:p>
          <a:p>
            <a:pPr lvl="2"/>
            <a:r>
              <a:rPr lang="sl-SI" dirty="0"/>
              <a:t>Tretja raven</a:t>
            </a:r>
            <a:endParaRPr lang="en-US" dirty="0"/>
          </a:p>
          <a:p>
            <a:pPr lvl="3"/>
            <a:r>
              <a:rPr lang="sl-SI" dirty="0"/>
              <a:t>Četrta raven</a:t>
            </a:r>
            <a:endParaRPr lang="en-US" dirty="0"/>
          </a:p>
          <a:p>
            <a:pPr lvl="4"/>
            <a:r>
              <a:rPr lang="sl-SI" dirty="0"/>
              <a:t>Peta raven</a:t>
            </a:r>
          </a:p>
        </p:txBody>
      </p:sp>
    </p:spTree>
    <p:extLst>
      <p:ext uri="{BB962C8B-B14F-4D97-AF65-F5344CB8AC3E}">
        <p14:creationId xmlns:p14="http://schemas.microsoft.com/office/powerpoint/2010/main" val="119395870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692696"/>
            <a:ext cx="8153400" cy="831304"/>
          </a:xfrm>
        </p:spPr>
        <p:txBody>
          <a:bodyPr/>
          <a:lstStyle>
            <a:lvl1pPr>
              <a:defRPr sz="4400">
                <a:latin typeface="Arial" panose="020B0604020202020204" pitchFamily="34" charset="0"/>
                <a:cs typeface="Arial" panose="020B0604020202020204" pitchFamily="34" charset="0"/>
              </a:defRPr>
            </a:lvl1pPr>
          </a:lstStyle>
          <a:p>
            <a:r>
              <a:rPr lang="en-US" dirty="0" err="1"/>
              <a:t>Naslov</a:t>
            </a:r>
            <a:r>
              <a:rPr lang="en-US" dirty="0"/>
              <a:t> </a:t>
            </a:r>
            <a:r>
              <a:rPr lang="en-US" dirty="0" err="1"/>
              <a:t>strani</a:t>
            </a:r>
            <a:endParaRPr lang="sl-SI" dirty="0"/>
          </a:p>
        </p:txBody>
      </p:sp>
      <p:sp>
        <p:nvSpPr>
          <p:cNvPr id="6" name="Slide Number Placeholder 5"/>
          <p:cNvSpPr>
            <a:spLocks noGrp="1"/>
          </p:cNvSpPr>
          <p:nvPr>
            <p:ph type="sldNum" sz="quarter" idx="4"/>
          </p:nvPr>
        </p:nvSpPr>
        <p:spPr>
          <a:xfrm>
            <a:off x="8604448" y="5949280"/>
            <a:ext cx="531194" cy="392904"/>
          </a:xfrm>
          <a:prstGeom prst="rect">
            <a:avLst/>
          </a:prstGeom>
          <a:noFill/>
        </p:spPr>
        <p:txBody>
          <a:bodyPr vert="horz" lIns="91440" tIns="45720" rIns="91440" bIns="45720" rtlCol="0" anchor="ctr"/>
          <a:lstStyle>
            <a:lvl1pPr algn="r">
              <a:defRPr sz="1600">
                <a:solidFill>
                  <a:srgbClr val="006A8E"/>
                </a:solidFill>
                <a:latin typeface="Calibri" pitchFamily="34" charset="0"/>
              </a:defRPr>
            </a:lvl1pPr>
          </a:lstStyle>
          <a:p>
            <a:pPr>
              <a:defRPr/>
            </a:pPr>
            <a:fld id="{869A43B6-4A72-4A6E-B3BC-4E1A4B5DD1B6}" type="slidenum">
              <a:rPr lang="en-US" smtClean="0"/>
              <a:pPr>
                <a:defRPr/>
              </a:pPr>
              <a:t>‹#›</a:t>
            </a:fld>
            <a:endParaRPr lang="en-US" dirty="0"/>
          </a:p>
        </p:txBody>
      </p:sp>
      <p:sp>
        <p:nvSpPr>
          <p:cNvPr id="7" name="Footer Placeholder 4"/>
          <p:cNvSpPr>
            <a:spLocks noGrp="1"/>
          </p:cNvSpPr>
          <p:nvPr>
            <p:ph type="ftr" sz="quarter" idx="3"/>
          </p:nvPr>
        </p:nvSpPr>
        <p:spPr>
          <a:xfrm>
            <a:off x="0" y="0"/>
            <a:ext cx="9144000" cy="692696"/>
          </a:xfrm>
          <a:prstGeom prst="rect">
            <a:avLst/>
          </a:prstGeom>
          <a:solidFill>
            <a:srgbClr val="006A8E"/>
          </a:solidFill>
        </p:spPr>
        <p:txBody>
          <a:bodyPr vert="horz" lIns="91440" tIns="45720" rIns="91440" bIns="45720" rtlCol="0" anchor="ctr"/>
          <a:lstStyle>
            <a:lvl1pPr algn="l">
              <a:defRPr sz="2400">
                <a:solidFill>
                  <a:schemeClr val="bg1"/>
                </a:solidFill>
                <a:latin typeface="Arial" panose="020B0604020202020204" pitchFamily="34" charset="0"/>
                <a:cs typeface="Arial" panose="020B0604020202020204" pitchFamily="34" charset="0"/>
              </a:defRPr>
            </a:lvl1pPr>
          </a:lstStyle>
          <a:p>
            <a:pPr>
              <a:defRPr/>
            </a:pPr>
            <a:r>
              <a:rPr lang="en-US" dirty="0" err="1"/>
              <a:t>Naslov</a:t>
            </a:r>
            <a:endParaRPr lang="en-US" dirty="0"/>
          </a:p>
        </p:txBody>
      </p:sp>
    </p:spTree>
    <p:extLst>
      <p:ext uri="{BB962C8B-B14F-4D97-AF65-F5344CB8AC3E}">
        <p14:creationId xmlns:p14="http://schemas.microsoft.com/office/powerpoint/2010/main" val="297495513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76672"/>
            <a:ext cx="8153400" cy="1047328"/>
          </a:xfrm>
        </p:spPr>
        <p:txBody>
          <a:bodyPr/>
          <a:lstStyle>
            <a:lvl1pPr>
              <a:defRPr sz="4400">
                <a:latin typeface="Arial" panose="020B0604020202020204" pitchFamily="34" charset="0"/>
                <a:cs typeface="Arial" panose="020B0604020202020204" pitchFamily="34" charset="0"/>
              </a:defRPr>
            </a:lvl1pPr>
          </a:lstStyle>
          <a:p>
            <a:r>
              <a:rPr lang="en-US" dirty="0" err="1"/>
              <a:t>Naslov</a:t>
            </a:r>
            <a:r>
              <a:rPr lang="en-US" dirty="0"/>
              <a:t> </a:t>
            </a:r>
            <a:r>
              <a:rPr lang="en-US" dirty="0" err="1"/>
              <a:t>strani</a:t>
            </a:r>
            <a:endParaRPr lang="sl-SI" dirty="0"/>
          </a:p>
        </p:txBody>
      </p:sp>
    </p:spTree>
    <p:extLst>
      <p:ext uri="{BB962C8B-B14F-4D97-AF65-F5344CB8AC3E}">
        <p14:creationId xmlns:p14="http://schemas.microsoft.com/office/powerpoint/2010/main" val="14277536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57169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476672"/>
            <a:ext cx="8153400" cy="104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ctr" anchorCtr="0" compatLnSpc="1">
            <a:prstTxWarp prst="textNoShape">
              <a:avLst/>
            </a:prstTxWarp>
          </a:bodyPr>
          <a:lstStyle/>
          <a:p>
            <a:pPr lvl="0"/>
            <a:r>
              <a:rPr lang="sl-SI" dirty="0"/>
              <a:t>Naslov strani</a:t>
            </a:r>
            <a:endParaRPr lang="en-GB" dirty="0"/>
          </a:p>
        </p:txBody>
      </p:sp>
      <p:sp>
        <p:nvSpPr>
          <p:cNvPr id="1027" name="Rectangle 3"/>
          <p:cNvSpPr>
            <a:spLocks noGrp="1" noChangeArrowheads="1"/>
          </p:cNvSpPr>
          <p:nvPr>
            <p:ph type="body" idx="1"/>
          </p:nvPr>
        </p:nvSpPr>
        <p:spPr bwMode="auto">
          <a:xfrm>
            <a:off x="685800" y="1628800"/>
            <a:ext cx="777240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t" anchorCtr="0" compatLnSpc="1">
            <a:prstTxWarp prst="textNoShape">
              <a:avLst/>
            </a:prstTxWarp>
          </a:bodyPr>
          <a:lstStyle/>
          <a:p>
            <a:pPr lvl="0"/>
            <a:r>
              <a:rPr lang="sl-SI" dirty="0"/>
              <a:t>Tekst</a:t>
            </a:r>
            <a:endParaRPr lang="en-US" dirty="0"/>
          </a:p>
          <a:p>
            <a:pPr lvl="1"/>
            <a:r>
              <a:rPr lang="sl-SI" dirty="0"/>
              <a:t>Druga raven</a:t>
            </a:r>
            <a:endParaRPr lang="en-US" dirty="0"/>
          </a:p>
          <a:p>
            <a:pPr lvl="2"/>
            <a:r>
              <a:rPr lang="sl-SI" dirty="0"/>
              <a:t>Tretja raven</a:t>
            </a:r>
            <a:endParaRPr lang="en-US" dirty="0"/>
          </a:p>
          <a:p>
            <a:pPr lvl="3"/>
            <a:r>
              <a:rPr lang="sl-SI" dirty="0"/>
              <a:t>Četrta raven</a:t>
            </a:r>
            <a:endParaRPr lang="en-US" dirty="0"/>
          </a:p>
          <a:p>
            <a:pPr lvl="4"/>
            <a:r>
              <a:rPr lang="sl-SI" dirty="0"/>
              <a:t>Peta raven</a:t>
            </a:r>
            <a:endParaRPr lang="en-GB" dirty="0"/>
          </a:p>
        </p:txBody>
      </p:sp>
      <p:pic>
        <p:nvPicPr>
          <p:cNvPr id="4" name="Slika 3">
            <a:extLst>
              <a:ext uri="{FF2B5EF4-FFF2-40B4-BE49-F238E27FC236}">
                <a16:creationId xmlns:a16="http://schemas.microsoft.com/office/drawing/2014/main" id="{09DB1025-42A5-7220-27D2-FD673162373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2528" y="6142048"/>
            <a:ext cx="8558944" cy="669020"/>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500"/>
                                        <p:tgtEl>
                                          <p:spTgt spid="102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Effect transition="in" filter="fade">
                                      <p:cBhvr>
                                        <p:cTn id="15" dur="500"/>
                                        <p:tgtEl>
                                          <p:spTgt spid="102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3" end="3"/>
                                            </p:txEl>
                                          </p:spTgt>
                                        </p:tgtEl>
                                        <p:attrNameLst>
                                          <p:attrName>style.visibility</p:attrName>
                                        </p:attrNameLst>
                                      </p:cBhvr>
                                      <p:to>
                                        <p:strVal val="visible"/>
                                      </p:to>
                                    </p:set>
                                    <p:animEffect transition="in" filter="fade">
                                      <p:cBhvr>
                                        <p:cTn id="18" dur="500"/>
                                        <p:tgtEl>
                                          <p:spTgt spid="102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4" end="4"/>
                                            </p:txEl>
                                          </p:spTgt>
                                        </p:tgtEl>
                                        <p:attrNameLst>
                                          <p:attrName>style.visibility</p:attrName>
                                        </p:attrNameLst>
                                      </p:cBhvr>
                                      <p:to>
                                        <p:strVal val="visible"/>
                                      </p:to>
                                    </p:set>
                                    <p:animEffect transition="in" filter="fade">
                                      <p:cBhvr>
                                        <p:cTn id="21"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2">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Lst>
      </p:bldP>
    </p:bldLst>
  </p:timing>
  <p:hf hdr="0" dt="0"/>
  <p:txStyles>
    <p:titleStyle>
      <a:lvl1pPr algn="l" rtl="0" eaLnBrk="1" fontAlgn="base" hangingPunct="1">
        <a:spcBef>
          <a:spcPct val="0"/>
        </a:spcBef>
        <a:spcAft>
          <a:spcPct val="0"/>
        </a:spcAft>
        <a:defRPr sz="4400">
          <a:solidFill>
            <a:schemeClr val="tx2"/>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tx1"/>
        </a:buClr>
        <a:buFont typeface="Wingdings" pitchFamily="2" charset="2"/>
        <a:buChar char="n"/>
        <a:defRPr sz="3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tx1"/>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0"/>
        </a:spcAft>
        <a:buClr>
          <a:schemeClr val="tx1"/>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baseline="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6ABD2D0-BE8B-AB6F-B520-4F7BDA43E353}"/>
              </a:ext>
            </a:extLst>
          </p:cNvPr>
          <p:cNvSpPr>
            <a:spLocks noGrp="1"/>
          </p:cNvSpPr>
          <p:nvPr>
            <p:ph type="ctrTitle"/>
          </p:nvPr>
        </p:nvSpPr>
        <p:spPr>
          <a:xfrm>
            <a:off x="610362" y="1700808"/>
            <a:ext cx="8282118" cy="4032448"/>
          </a:xfrm>
        </p:spPr>
        <p:txBody>
          <a:bodyPr/>
          <a:lstStyle/>
          <a:p>
            <a:r>
              <a:rPr lang="sl-SI" sz="6000" dirty="0" err="1"/>
              <a:t>Chatboti</a:t>
            </a:r>
            <a:r>
              <a:rPr lang="sl-SI" sz="6000" dirty="0"/>
              <a:t> </a:t>
            </a:r>
            <a:br>
              <a:rPr lang="sl-SI" sz="6000" dirty="0"/>
            </a:br>
            <a:r>
              <a:rPr lang="sl-SI" sz="6000" dirty="0"/>
              <a:t>v izobraževalnem procesu</a:t>
            </a:r>
            <a:br>
              <a:rPr lang="sl-SI" dirty="0"/>
            </a:br>
            <a:br>
              <a:rPr lang="sl-SI" dirty="0"/>
            </a:br>
            <a:r>
              <a:rPr lang="sl-SI" sz="3600" dirty="0"/>
              <a:t>Izvajalka: asist. dr. Ana Šela</a:t>
            </a:r>
            <a:br>
              <a:rPr lang="sl-SI" sz="3600" dirty="0"/>
            </a:br>
            <a:r>
              <a:rPr lang="sl-SI" sz="3600" dirty="0"/>
              <a:t>Datum in ura: 5. oktober 2023, 10:00</a:t>
            </a:r>
            <a:br>
              <a:rPr lang="sl-SI" sz="3600" dirty="0"/>
            </a:br>
            <a:r>
              <a:rPr lang="sl-SI" sz="3600" dirty="0"/>
              <a:t>Lokacija: MS Teams</a:t>
            </a:r>
          </a:p>
        </p:txBody>
      </p:sp>
      <p:sp>
        <p:nvSpPr>
          <p:cNvPr id="3" name="Podnaslov 2">
            <a:extLst>
              <a:ext uri="{FF2B5EF4-FFF2-40B4-BE49-F238E27FC236}">
                <a16:creationId xmlns:a16="http://schemas.microsoft.com/office/drawing/2014/main" id="{6B2D6270-EEEA-DF1D-2EB8-5882021CE9C4}"/>
              </a:ext>
            </a:extLst>
          </p:cNvPr>
          <p:cNvSpPr>
            <a:spLocks noGrp="1"/>
          </p:cNvSpPr>
          <p:nvPr>
            <p:ph type="subTitle" idx="1"/>
          </p:nvPr>
        </p:nvSpPr>
        <p:spPr/>
        <p:txBody>
          <a:bodyPr/>
          <a:lstStyle/>
          <a:p>
            <a:r>
              <a:rPr lang="sl-SI" sz="800" i="1" kern="100" dirty="0">
                <a:latin typeface="Arial"/>
                <a:ea typeface="Calibri" panose="020F0502020204030204" pitchFamily="34" charset="0"/>
                <a:cs typeface="Arial"/>
              </a:rPr>
              <a:t>Projekt sofinancirata Republika Slovenija, Ministrstvo za visoko šolstvo, znanost in inovacije, in Evropska unija – </a:t>
            </a:r>
            <a:r>
              <a:rPr lang="sl-SI" sz="800" i="1" kern="100" dirty="0" err="1">
                <a:latin typeface="Arial"/>
                <a:ea typeface="Calibri" panose="020F0502020204030204" pitchFamily="34" charset="0"/>
                <a:cs typeface="Arial"/>
              </a:rPr>
              <a:t>NextGenerationEU</a:t>
            </a:r>
            <a:r>
              <a:rPr lang="sl-SI" sz="800" i="1" kern="100" dirty="0">
                <a:latin typeface="Arial"/>
                <a:ea typeface="Calibri" panose="020F0502020204030204" pitchFamily="34" charset="0"/>
                <a:cs typeface="Arial"/>
              </a:rPr>
              <a:t>. Projekt se izvaja skladno z načrtom v okviru razvojnega področja Pametna, trajnostna in vključujoča rast, komponente Krepitev kompetenc, zlasti digitalnih in tistih, ki jih zahtevajo novi poklici in zeleni prehod (C3 K5), za ukrep investicija F. Izvajanje pilotnih projektov, katerih rezultati bodo podlaga za pripravo izhodišč za reformo visokega šolstva za zelen in odporen prehod v družbo 5.0: projekt Pilotni projekti za prenovo visokega šolstva za zelen in odporen prehod.</a:t>
            </a:r>
          </a:p>
          <a:p>
            <a:endParaRPr lang="sl-SI" dirty="0"/>
          </a:p>
        </p:txBody>
      </p:sp>
    </p:spTree>
    <p:extLst>
      <p:ext uri="{BB962C8B-B14F-4D97-AF65-F5344CB8AC3E}">
        <p14:creationId xmlns:p14="http://schemas.microsoft.com/office/powerpoint/2010/main" val="25812171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75E9F15-13E3-B5B4-8F14-210CB59E7B94}"/>
              </a:ext>
            </a:extLst>
          </p:cNvPr>
          <p:cNvSpPr>
            <a:spLocks noGrp="1"/>
          </p:cNvSpPr>
          <p:nvPr>
            <p:ph type="title"/>
          </p:nvPr>
        </p:nvSpPr>
        <p:spPr/>
        <p:txBody>
          <a:bodyPr/>
          <a:lstStyle/>
          <a:p>
            <a:pPr algn="ctr"/>
            <a:r>
              <a:rPr lang="sl-SI" sz="3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Primeri za izobraževanje pomembnih chatbotov, ki jih poganja UI</a:t>
            </a:r>
            <a:endParaRPr lang="sl-SI" sz="3200" dirty="0">
              <a:latin typeface="Calibri" panose="020F0502020204030204" pitchFamily="34" charset="0"/>
              <a:cs typeface="Calibri" panose="020F0502020204030204" pitchFamily="34" charset="0"/>
            </a:endParaRPr>
          </a:p>
        </p:txBody>
      </p:sp>
      <p:sp>
        <p:nvSpPr>
          <p:cNvPr id="3" name="Označba mesta vsebine 2">
            <a:extLst>
              <a:ext uri="{FF2B5EF4-FFF2-40B4-BE49-F238E27FC236}">
                <a16:creationId xmlns:a16="http://schemas.microsoft.com/office/drawing/2014/main" id="{55CD4823-2CEB-9BB2-276B-645587C0DC69}"/>
              </a:ext>
            </a:extLst>
          </p:cNvPr>
          <p:cNvSpPr>
            <a:spLocks noGrp="1"/>
          </p:cNvSpPr>
          <p:nvPr>
            <p:ph sz="half" idx="1"/>
          </p:nvPr>
        </p:nvSpPr>
        <p:spPr>
          <a:xfrm>
            <a:off x="539552" y="1772816"/>
            <a:ext cx="3956248" cy="4464496"/>
          </a:xfrm>
        </p:spPr>
        <p:txBody>
          <a:bodyPr/>
          <a:lstStyle/>
          <a:p>
            <a:r>
              <a:rPr lang="sl-SI" sz="1600" dirty="0">
                <a:latin typeface="Calibri" panose="020F0502020204030204" pitchFamily="34" charset="0"/>
                <a:cs typeface="Calibri" panose="020F0502020204030204" pitchFamily="34" charset="0"/>
              </a:rPr>
              <a:t>Prilagojeno učenje in akademska podpora:</a:t>
            </a:r>
          </a:p>
          <a:p>
            <a:pPr marL="0" indent="0">
              <a:buNone/>
            </a:pPr>
            <a:r>
              <a:rPr lang="sl-SI" sz="1600" dirty="0" err="1">
                <a:latin typeface="Calibri" panose="020F0502020204030204" pitchFamily="34" charset="0"/>
                <a:cs typeface="Calibri" panose="020F0502020204030204" pitchFamily="34" charset="0"/>
              </a:rPr>
              <a:t>Thinkster</a:t>
            </a:r>
            <a:r>
              <a:rPr lang="sl-SI" sz="1600" dirty="0">
                <a:latin typeface="Calibri" panose="020F0502020204030204" pitchFamily="34" charset="0"/>
                <a:cs typeface="Calibri" panose="020F0502020204030204" pitchFamily="34" charset="0"/>
              </a:rPr>
              <a:t> </a:t>
            </a:r>
            <a:r>
              <a:rPr lang="sl-SI" sz="1600" dirty="0" err="1">
                <a:latin typeface="Calibri" panose="020F0502020204030204" pitchFamily="34" charset="0"/>
                <a:cs typeface="Calibri" panose="020F0502020204030204" pitchFamily="34" charset="0"/>
              </a:rPr>
              <a:t>Math</a:t>
            </a:r>
            <a:r>
              <a:rPr lang="sl-SI" sz="1600" dirty="0">
                <a:latin typeface="Calibri" panose="020F0502020204030204" pitchFamily="34" charset="0"/>
                <a:cs typeface="Calibri" panose="020F0502020204030204" pitchFamily="34" charset="0"/>
              </a:rPr>
              <a:t>, </a:t>
            </a:r>
            <a:r>
              <a:rPr lang="sl-SI" sz="1600" dirty="0">
                <a:effectLst/>
                <a:latin typeface="Calibri" panose="020F0502020204030204" pitchFamily="34" charset="0"/>
                <a:ea typeface="Calibri" panose="020F0502020204030204" pitchFamily="34" charset="0"/>
                <a:cs typeface="Calibri" panose="020F0502020204030204" pitchFamily="34" charset="0"/>
              </a:rPr>
              <a:t>Mika Carnegie </a:t>
            </a:r>
            <a:r>
              <a:rPr lang="sl-SI" sz="1600" dirty="0" err="1">
                <a:effectLst/>
                <a:latin typeface="Calibri" panose="020F0502020204030204" pitchFamily="34" charset="0"/>
                <a:ea typeface="Calibri" panose="020F0502020204030204" pitchFamily="34" charset="0"/>
                <a:cs typeface="Calibri" panose="020F0502020204030204" pitchFamily="34" charset="0"/>
              </a:rPr>
              <a:t>Learning</a:t>
            </a:r>
            <a:r>
              <a:rPr lang="sl-SI" sz="1600" dirty="0">
                <a:effectLst/>
                <a:latin typeface="Calibri" panose="020F0502020204030204" pitchFamily="34" charset="0"/>
                <a:ea typeface="Calibri" panose="020F0502020204030204" pitchFamily="34" charset="0"/>
                <a:cs typeface="Calibri" panose="020F0502020204030204" pitchFamily="34" charset="0"/>
              </a:rPr>
              <a:t>, ALEKS</a:t>
            </a:r>
          </a:p>
          <a:p>
            <a:endParaRPr lang="sl-SI" sz="1600" dirty="0">
              <a:latin typeface="Calibri" panose="020F0502020204030204" pitchFamily="34" charset="0"/>
              <a:ea typeface="Calibri" panose="020F0502020204030204" pitchFamily="34" charset="0"/>
              <a:cs typeface="Calibri" panose="020F0502020204030204" pitchFamily="34" charset="0"/>
            </a:endParaRPr>
          </a:p>
          <a:p>
            <a:r>
              <a:rPr lang="sl-SI" sz="1600" dirty="0">
                <a:effectLst/>
                <a:latin typeface="Calibri" panose="020F0502020204030204" pitchFamily="34" charset="0"/>
                <a:ea typeface="Calibri" panose="020F0502020204030204" pitchFamily="34" charset="0"/>
                <a:cs typeface="Calibri" panose="020F0502020204030204" pitchFamily="34" charset="0"/>
              </a:rPr>
              <a:t>Pomoč pri domačih nalogah:</a:t>
            </a:r>
          </a:p>
          <a:p>
            <a:pPr marL="0" indent="0">
              <a:buNone/>
            </a:pPr>
            <a:r>
              <a:rPr lang="sl-SI" sz="1600" dirty="0" err="1">
                <a:effectLst/>
                <a:latin typeface="Calibri" panose="020F0502020204030204" pitchFamily="34" charset="0"/>
                <a:ea typeface="Calibri" panose="020F0502020204030204" pitchFamily="34" charset="0"/>
                <a:cs typeface="Calibri" panose="020F0502020204030204" pitchFamily="34" charset="0"/>
              </a:rPr>
              <a:t>Socratic</a:t>
            </a:r>
            <a:r>
              <a:rPr lang="sl-SI" sz="1600" dirty="0">
                <a:effectLst/>
                <a:latin typeface="Calibri" panose="020F0502020204030204" pitchFamily="34" charset="0"/>
                <a:ea typeface="Calibri" panose="020F0502020204030204" pitchFamily="34" charset="0"/>
                <a:cs typeface="Calibri" panose="020F0502020204030204" pitchFamily="34" charset="0"/>
              </a:rPr>
              <a:t> </a:t>
            </a:r>
            <a:r>
              <a:rPr lang="sl-SI" sz="1600" dirty="0" err="1">
                <a:effectLst/>
                <a:latin typeface="Calibri" panose="020F0502020204030204" pitchFamily="34" charset="0"/>
                <a:ea typeface="Calibri" panose="020F0502020204030204" pitchFamily="34" charset="0"/>
                <a:cs typeface="Calibri" panose="020F0502020204030204" pitchFamily="34" charset="0"/>
              </a:rPr>
              <a:t>by</a:t>
            </a:r>
            <a:r>
              <a:rPr lang="sl-SI" sz="1600" dirty="0">
                <a:effectLst/>
                <a:latin typeface="Calibri" panose="020F0502020204030204" pitchFamily="34" charset="0"/>
                <a:ea typeface="Calibri" panose="020F0502020204030204" pitchFamily="34" charset="0"/>
                <a:cs typeface="Calibri" panose="020F0502020204030204" pitchFamily="34" charset="0"/>
              </a:rPr>
              <a:t> Google</a:t>
            </a:r>
            <a:r>
              <a:rPr lang="sl-SI" sz="1600" dirty="0">
                <a:latin typeface="Calibri" panose="020F0502020204030204" pitchFamily="34" charset="0"/>
                <a:ea typeface="Calibri" panose="020F0502020204030204" pitchFamily="34" charset="0"/>
                <a:cs typeface="Calibri" panose="020F0502020204030204" pitchFamily="34" charset="0"/>
              </a:rPr>
              <a:t>, </a:t>
            </a:r>
            <a:r>
              <a:rPr lang="sl-SI" sz="1600" dirty="0" err="1">
                <a:effectLst/>
                <a:latin typeface="Calibri" panose="020F0502020204030204" pitchFamily="34" charset="0"/>
                <a:ea typeface="Calibri" panose="020F0502020204030204" pitchFamily="34" charset="0"/>
                <a:cs typeface="Calibri" panose="020F0502020204030204" pitchFamily="34" charset="0"/>
              </a:rPr>
              <a:t>Mathway</a:t>
            </a:r>
            <a:r>
              <a:rPr lang="sl-SI" sz="1600" dirty="0">
                <a:latin typeface="Calibri" panose="020F0502020204030204" pitchFamily="34" charset="0"/>
                <a:ea typeface="Calibri" panose="020F0502020204030204" pitchFamily="34" charset="0"/>
                <a:cs typeface="Calibri" panose="020F0502020204030204" pitchFamily="34" charset="0"/>
              </a:rPr>
              <a:t>, Duolingo Bots</a:t>
            </a:r>
          </a:p>
          <a:p>
            <a:pPr marL="0" indent="0">
              <a:buNone/>
            </a:pPr>
            <a:endParaRPr lang="sl-SI" sz="1600" dirty="0">
              <a:latin typeface="Calibri" panose="020F0502020204030204" pitchFamily="34" charset="0"/>
              <a:ea typeface="Calibri" panose="020F0502020204030204" pitchFamily="34" charset="0"/>
              <a:cs typeface="Calibri" panose="020F0502020204030204" pitchFamily="34" charset="0"/>
            </a:endParaRPr>
          </a:p>
          <a:p>
            <a:r>
              <a:rPr lang="sl-SI" sz="1600" dirty="0">
                <a:latin typeface="Calibri" panose="020F0502020204030204" pitchFamily="34" charset="0"/>
                <a:ea typeface="Calibri" panose="020F0502020204030204" pitchFamily="34" charset="0"/>
                <a:cs typeface="Calibri" panose="020F0502020204030204" pitchFamily="34" charset="0"/>
              </a:rPr>
              <a:t>Pomoč pri pripravi na izpit in študij:</a:t>
            </a:r>
          </a:p>
          <a:p>
            <a:pPr marL="0" indent="0">
              <a:buNone/>
            </a:pPr>
            <a:r>
              <a:rPr lang="sl-SI" sz="1600" dirty="0" err="1">
                <a:effectLst/>
                <a:latin typeface="Calibri" panose="020F0502020204030204" pitchFamily="34" charset="0"/>
                <a:ea typeface="Calibri" panose="020F0502020204030204" pitchFamily="34" charset="0"/>
                <a:cs typeface="Calibri" panose="020F0502020204030204" pitchFamily="34" charset="0"/>
              </a:rPr>
              <a:t>QuizBot</a:t>
            </a:r>
            <a:r>
              <a:rPr lang="sl-SI" sz="1600" dirty="0">
                <a:effectLst/>
                <a:latin typeface="Calibri" panose="020F0502020204030204" pitchFamily="34" charset="0"/>
                <a:ea typeface="Calibri" panose="020F0502020204030204" pitchFamily="34" charset="0"/>
                <a:cs typeface="Calibri" panose="020F0502020204030204" pitchFamily="34" charset="0"/>
              </a:rPr>
              <a:t>, tudi </a:t>
            </a:r>
            <a:r>
              <a:rPr lang="sl-SI" sz="1600" i="0" dirty="0" err="1">
                <a:solidFill>
                  <a:srgbClr val="080A12"/>
                </a:solidFill>
                <a:effectLst/>
                <a:latin typeface="Calibri" panose="020F0502020204030204" pitchFamily="34" charset="0"/>
                <a:cs typeface="Calibri" panose="020F0502020204030204" pitchFamily="34" charset="0"/>
              </a:rPr>
              <a:t>Quizlet</a:t>
            </a:r>
            <a:r>
              <a:rPr lang="sl-SI" sz="1600" dirty="0">
                <a:effectLst/>
                <a:latin typeface="Calibri" panose="020F0502020204030204" pitchFamily="34" charset="0"/>
                <a:ea typeface="Calibri" panose="020F0502020204030204" pitchFamily="34" charset="0"/>
                <a:cs typeface="Calibri" panose="020F0502020204030204" pitchFamily="34" charset="0"/>
              </a:rPr>
              <a:t>, </a:t>
            </a:r>
            <a:r>
              <a:rPr lang="sl-SI" sz="1600" dirty="0" err="1">
                <a:effectLst/>
                <a:latin typeface="Calibri" panose="020F0502020204030204" pitchFamily="34" charset="0"/>
                <a:ea typeface="Calibri" panose="020F0502020204030204" pitchFamily="34" charset="0"/>
                <a:cs typeface="Calibri" panose="020F0502020204030204" pitchFamily="34" charset="0"/>
              </a:rPr>
              <a:t>StudyBuddy</a:t>
            </a:r>
            <a:r>
              <a:rPr lang="sl-SI" sz="1600" dirty="0">
                <a:effectLst/>
                <a:latin typeface="Calibri" panose="020F0502020204030204" pitchFamily="34" charset="0"/>
                <a:ea typeface="Calibri" panose="020F0502020204030204" pitchFamily="34" charset="0"/>
                <a:cs typeface="Calibri" panose="020F0502020204030204" pitchFamily="34" charset="0"/>
              </a:rPr>
              <a:t>, </a:t>
            </a:r>
            <a:r>
              <a:rPr lang="sl-SI" sz="1600" b="1" i="0" dirty="0">
                <a:solidFill>
                  <a:srgbClr val="080A12"/>
                </a:solidFill>
                <a:effectLst/>
                <a:latin typeface="Calibri" panose="020F0502020204030204" pitchFamily="34" charset="0"/>
                <a:cs typeface="Calibri" panose="020F0502020204030204" pitchFamily="34" charset="0"/>
              </a:rPr>
              <a:t> </a:t>
            </a:r>
          </a:p>
          <a:p>
            <a:pPr marL="0" indent="0">
              <a:buNone/>
            </a:pPr>
            <a:endParaRPr lang="sl-SI"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sl-SI" sz="16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sl-SI" sz="1600" dirty="0">
              <a:latin typeface="Calibri" panose="020F0502020204030204" pitchFamily="34" charset="0"/>
              <a:cs typeface="Calibri" panose="020F0502020204030204" pitchFamily="34" charset="0"/>
            </a:endParaRPr>
          </a:p>
        </p:txBody>
      </p:sp>
      <p:sp>
        <p:nvSpPr>
          <p:cNvPr id="4" name="Označba mesta vsebine 3">
            <a:extLst>
              <a:ext uri="{FF2B5EF4-FFF2-40B4-BE49-F238E27FC236}">
                <a16:creationId xmlns:a16="http://schemas.microsoft.com/office/drawing/2014/main" id="{5EAF4871-BB1E-51C7-E7C3-78320620934A}"/>
              </a:ext>
            </a:extLst>
          </p:cNvPr>
          <p:cNvSpPr>
            <a:spLocks noGrp="1"/>
          </p:cNvSpPr>
          <p:nvPr>
            <p:ph sz="half" idx="2"/>
          </p:nvPr>
        </p:nvSpPr>
        <p:spPr>
          <a:xfrm>
            <a:off x="4648200" y="1772816"/>
            <a:ext cx="4044752" cy="4464496"/>
          </a:xfrm>
        </p:spPr>
        <p:txBody>
          <a:bodyPr/>
          <a:lstStyle/>
          <a:p>
            <a:pPr algn="just">
              <a:lnSpc>
                <a:spcPct val="115000"/>
              </a:lnSpc>
              <a:spcBef>
                <a:spcPts val="750"/>
              </a:spcBef>
              <a:spcAft>
                <a:spcPts val="800"/>
              </a:spcAft>
            </a:pPr>
            <a:endParaRPr lang="sl-SI" sz="14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Bef>
                <a:spcPts val="750"/>
              </a:spcBef>
              <a:spcAft>
                <a:spcPts val="800"/>
              </a:spcAft>
            </a:pPr>
            <a:r>
              <a:rPr lang="sl-SI" sz="1400" b="1"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ChatGPT</a:t>
            </a:r>
            <a:r>
              <a:rPr lang="sl-SI" sz="14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just">
              <a:lnSpc>
                <a:spcPct val="115000"/>
              </a:lnSpc>
              <a:spcBef>
                <a:spcPts val="750"/>
              </a:spcBef>
              <a:spcAft>
                <a:spcPts val="800"/>
              </a:spcAft>
            </a:pPr>
            <a:r>
              <a:rPr lang="sl-SI" sz="14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Google Bard</a:t>
            </a:r>
          </a:p>
          <a:p>
            <a:pPr algn="just">
              <a:lnSpc>
                <a:spcPct val="115000"/>
              </a:lnSpc>
              <a:spcBef>
                <a:spcPts val="750"/>
              </a:spcBef>
              <a:spcAft>
                <a:spcPts val="800"/>
              </a:spcAft>
            </a:pPr>
            <a:r>
              <a:rPr lang="sl-SI" sz="14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Microsoft Bing Chat</a:t>
            </a:r>
          </a:p>
          <a:p>
            <a:pPr algn="just" fontAlgn="base">
              <a:lnSpc>
                <a:spcPct val="115000"/>
              </a:lnSpc>
              <a:spcBef>
                <a:spcPts val="750"/>
              </a:spcBef>
              <a:spcAft>
                <a:spcPts val="800"/>
              </a:spcAft>
            </a:pPr>
            <a:r>
              <a:rPr lang="sl-SI" sz="1400" b="1"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Botsify</a:t>
            </a:r>
            <a:endParaRPr lang="sl-SI" sz="1400" b="1"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fontAlgn="base">
              <a:lnSpc>
                <a:spcPct val="115000"/>
              </a:lnSpc>
              <a:spcBef>
                <a:spcPts val="750"/>
              </a:spcBef>
              <a:spcAft>
                <a:spcPts val="800"/>
              </a:spcAft>
            </a:pPr>
            <a:endParaRPr lang="sl-SI" sz="14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fontAlgn="base">
              <a:lnSpc>
                <a:spcPct val="115000"/>
              </a:lnSpc>
              <a:spcBef>
                <a:spcPts val="750"/>
              </a:spcBef>
              <a:spcAft>
                <a:spcPts val="800"/>
              </a:spcAft>
            </a:pPr>
            <a:endParaRPr lang="sl-SI" sz="2400" b="1" dirty="0">
              <a:latin typeface="Calibri" panose="020F0502020204030204" pitchFamily="34" charset="0"/>
              <a:cs typeface="Calibri" panose="020F0502020204030204" pitchFamily="34" charset="0"/>
            </a:endParaRPr>
          </a:p>
        </p:txBody>
      </p:sp>
      <p:sp>
        <p:nvSpPr>
          <p:cNvPr id="5" name="Označba mesta številke diapozitiva 4">
            <a:extLst>
              <a:ext uri="{FF2B5EF4-FFF2-40B4-BE49-F238E27FC236}">
                <a16:creationId xmlns:a16="http://schemas.microsoft.com/office/drawing/2014/main" id="{A7DCC708-7A21-9FF9-1B2E-BBFEE5C6011F}"/>
              </a:ext>
            </a:extLst>
          </p:cNvPr>
          <p:cNvSpPr>
            <a:spLocks noGrp="1"/>
          </p:cNvSpPr>
          <p:nvPr>
            <p:ph type="sldNum" sz="quarter" idx="4"/>
          </p:nvPr>
        </p:nvSpPr>
        <p:spPr/>
        <p:txBody>
          <a:bodyPr/>
          <a:lstStyle/>
          <a:p>
            <a:pPr>
              <a:defRPr/>
            </a:pPr>
            <a:fld id="{869A43B6-4A72-4A6E-B3BC-4E1A4B5DD1B6}" type="slidenum">
              <a:rPr lang="en-US" smtClean="0"/>
              <a:pPr>
                <a:defRPr/>
              </a:pPr>
              <a:t>10</a:t>
            </a:fld>
            <a:endParaRPr lang="en-US" dirty="0"/>
          </a:p>
        </p:txBody>
      </p:sp>
      <p:sp>
        <p:nvSpPr>
          <p:cNvPr id="6" name="Označba mesta noge 5">
            <a:extLst>
              <a:ext uri="{FF2B5EF4-FFF2-40B4-BE49-F238E27FC236}">
                <a16:creationId xmlns:a16="http://schemas.microsoft.com/office/drawing/2014/main" id="{2A1C550A-19D2-63B3-F044-3D253DC50F99}"/>
              </a:ext>
            </a:extLst>
          </p:cNvPr>
          <p:cNvSpPr>
            <a:spLocks noGrp="1"/>
          </p:cNvSpPr>
          <p:nvPr>
            <p:ph type="ftr" sz="quarter" idx="3"/>
          </p:nvPr>
        </p:nvSpPr>
        <p:spPr/>
        <p:txBody>
          <a:bodyPr/>
          <a:lstStyle/>
          <a:p>
            <a:pPr algn="r">
              <a:defRPr/>
            </a:pPr>
            <a:r>
              <a:rPr lang="sl-SI" sz="1600" b="1" dirty="0">
                <a:latin typeface="Calibri" panose="020F0502020204030204" pitchFamily="34" charset="0"/>
                <a:cs typeface="Calibri" panose="020F0502020204030204" pitchFamily="34" charset="0"/>
              </a:rPr>
              <a:t>Chatboti v izobraževalnem procesu</a:t>
            </a:r>
          </a:p>
          <a:p>
            <a:pPr algn="r">
              <a:defRPr/>
            </a:pPr>
            <a:r>
              <a:rPr lang="sl-SI" sz="1400" b="1" dirty="0">
                <a:latin typeface="Calibri" panose="020F0502020204030204" pitchFamily="34" charset="0"/>
                <a:cs typeface="Calibri" panose="020F0502020204030204" pitchFamily="34" charset="0"/>
              </a:rPr>
              <a:t>Dr. Ana Šela</a:t>
            </a:r>
            <a:endParaRPr lang="en-US" sz="1400" b="1" dirty="0">
              <a:latin typeface="Calibri" panose="020F0502020204030204" pitchFamily="34" charset="0"/>
              <a:cs typeface="Calibri" panose="020F0502020204030204" pitchFamily="34" charset="0"/>
            </a:endParaRPr>
          </a:p>
        </p:txBody>
      </p:sp>
      <p:pic>
        <p:nvPicPr>
          <p:cNvPr id="12" name="Slika 11" descr="Slika, ki vsebuje besede besedilo, posnetek zaslona, mobilni telefon, večpredstavnost&#10;&#10;Opis je samodejno ustvarjen">
            <a:extLst>
              <a:ext uri="{FF2B5EF4-FFF2-40B4-BE49-F238E27FC236}">
                <a16:creationId xmlns:a16="http://schemas.microsoft.com/office/drawing/2014/main" id="{0276754B-E7A1-5CA1-3731-501156933F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571" y="3948447"/>
            <a:ext cx="4197381" cy="2053602"/>
          </a:xfrm>
          <a:prstGeom prst="rect">
            <a:avLst/>
          </a:prstGeom>
        </p:spPr>
      </p:pic>
    </p:spTree>
    <p:extLst>
      <p:ext uri="{BB962C8B-B14F-4D97-AF65-F5344CB8AC3E}">
        <p14:creationId xmlns:p14="http://schemas.microsoft.com/office/powerpoint/2010/main" val="123972789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A robot with a face">
            <a:extLst>
              <a:ext uri="{FF2B5EF4-FFF2-40B4-BE49-F238E27FC236}">
                <a16:creationId xmlns:a16="http://schemas.microsoft.com/office/drawing/2014/main" id="{89A1A5E6-3961-1676-0443-F623F96258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0" y="116632"/>
            <a:ext cx="10196467" cy="5976664"/>
          </a:xfrm>
          <a:prstGeom prst="rect">
            <a:avLst/>
          </a:prstGeom>
        </p:spPr>
      </p:pic>
      <p:sp>
        <p:nvSpPr>
          <p:cNvPr id="10" name="Slide Number Placeholder 1">
            <a:extLst>
              <a:ext uri="{FF2B5EF4-FFF2-40B4-BE49-F238E27FC236}">
                <a16:creationId xmlns:a16="http://schemas.microsoft.com/office/drawing/2014/main" id="{254A70C7-4C92-E615-9C03-3724368D06CE}"/>
              </a:ext>
            </a:extLst>
          </p:cNvPr>
          <p:cNvSpPr>
            <a:spLocks noGrp="1"/>
          </p:cNvSpPr>
          <p:nvPr>
            <p:ph type="sldNum" sz="quarter" idx="4"/>
          </p:nvPr>
        </p:nvSpPr>
        <p:spPr>
          <a:xfrm>
            <a:off x="8676456" y="5949280"/>
            <a:ext cx="459673" cy="288032"/>
          </a:xfrm>
        </p:spPr>
        <p:txBody>
          <a:bodyPr/>
          <a:lstStyle/>
          <a:p>
            <a:pPr>
              <a:spcAft>
                <a:spcPts val="600"/>
              </a:spcAft>
              <a:defRPr/>
            </a:pPr>
            <a:fld id="{869A43B6-4A72-4A6E-B3BC-4E1A4B5DD1B6}" type="slidenum">
              <a:rPr lang="en-US" smtClean="0"/>
              <a:pPr>
                <a:spcAft>
                  <a:spcPts val="600"/>
                </a:spcAft>
                <a:defRPr/>
              </a:pPr>
              <a:t>11</a:t>
            </a:fld>
            <a:endParaRPr lang="en-US"/>
          </a:p>
        </p:txBody>
      </p:sp>
      <p:sp>
        <p:nvSpPr>
          <p:cNvPr id="3" name="PoljeZBesedilom 2">
            <a:extLst>
              <a:ext uri="{FF2B5EF4-FFF2-40B4-BE49-F238E27FC236}">
                <a16:creationId xmlns:a16="http://schemas.microsoft.com/office/drawing/2014/main" id="{5B7BFC0B-66E0-9D44-CC9B-584D0745C96A}"/>
              </a:ext>
            </a:extLst>
          </p:cNvPr>
          <p:cNvSpPr txBox="1"/>
          <p:nvPr/>
        </p:nvSpPr>
        <p:spPr bwMode="auto">
          <a:xfrm>
            <a:off x="395536" y="2276872"/>
            <a:ext cx="4248472" cy="1598765"/>
          </a:xfrm>
          <a:prstGeom prst="rect">
            <a:avLst/>
          </a:prstGeom>
          <a:noFill/>
          <a:ln>
            <a:noFill/>
          </a:ln>
          <a:effectLst/>
        </p:spPr>
        <p:txBody>
          <a:bodyPr vert="horz" wrap="square" lIns="91440" tIns="45720" rIns="91440" bIns="45720" numCol="1" anchor="ctr" anchorCtr="0" compatLnSpc="1">
            <a:prstTxWarp prst="textNoShape">
              <a:avLst/>
            </a:prstTxWarp>
            <a:normAutofit fontScale="92500" lnSpcReduction="20000"/>
          </a:bodyPr>
          <a:lstStyle/>
          <a:p>
            <a:pPr>
              <a:lnSpc>
                <a:spcPct val="90000"/>
              </a:lnSpc>
              <a:spcAft>
                <a:spcPts val="600"/>
              </a:spcAft>
            </a:pPr>
            <a:r>
              <a:rPr lang="sl-SI" sz="1900" i="1" kern="100" dirty="0">
                <a:solidFill>
                  <a:schemeClr val="tx2"/>
                </a:solidFill>
                <a:effectLst/>
                <a:latin typeface="Calibri" panose="020F0502020204030204" pitchFamily="34" charset="0"/>
                <a:ea typeface="+mj-ea"/>
                <a:cs typeface="Calibri" panose="020F0502020204030204" pitchFamily="34" charset="0"/>
              </a:rPr>
              <a:t>Umetna inteligenca ne bo nadomestila učiteljev, nadomestili jih bodo tisti, ki bodo umetno inteligenco pri poučevanju znali uporabiti.</a:t>
            </a:r>
          </a:p>
          <a:p>
            <a:pPr>
              <a:lnSpc>
                <a:spcPct val="90000"/>
              </a:lnSpc>
              <a:spcAft>
                <a:spcPts val="600"/>
              </a:spcAft>
            </a:pPr>
            <a:endParaRPr lang="sl-SI" sz="1500" kern="100" dirty="0">
              <a:solidFill>
                <a:schemeClr val="tx2"/>
              </a:solidFill>
              <a:latin typeface="Calibri" panose="020F0502020204030204" pitchFamily="34" charset="0"/>
              <a:ea typeface="+mj-ea"/>
              <a:cs typeface="Calibri" panose="020F0502020204030204" pitchFamily="34" charset="0"/>
            </a:endParaRPr>
          </a:p>
          <a:p>
            <a:pPr>
              <a:lnSpc>
                <a:spcPct val="90000"/>
              </a:lnSpc>
              <a:spcAft>
                <a:spcPts val="600"/>
              </a:spcAft>
            </a:pPr>
            <a:r>
              <a:rPr lang="sl-SI" sz="1500" kern="100" dirty="0">
                <a:solidFill>
                  <a:schemeClr val="tx2"/>
                </a:solidFill>
                <a:effectLst/>
                <a:latin typeface="Calibri" panose="020F0502020204030204" pitchFamily="34" charset="0"/>
                <a:ea typeface="+mj-ea"/>
                <a:cs typeface="Calibri" panose="020F0502020204030204" pitchFamily="34" charset="0"/>
              </a:rPr>
              <a:t>(</a:t>
            </a:r>
            <a:r>
              <a:rPr lang="en-US" sz="1500" b="0" i="0" dirty="0">
                <a:solidFill>
                  <a:srgbClr val="202124"/>
                </a:solidFill>
                <a:effectLst/>
                <a:latin typeface="Calibri" panose="020F0502020204030204" pitchFamily="34" charset="0"/>
                <a:cs typeface="Calibri" panose="020F0502020204030204" pitchFamily="34" charset="0"/>
              </a:rPr>
              <a:t>"AI won't take your job, It is somebody using AI that will take your job."</a:t>
            </a:r>
            <a:r>
              <a:rPr lang="sl-SI" sz="1500" b="0" i="0" dirty="0">
                <a:solidFill>
                  <a:srgbClr val="202124"/>
                </a:solidFill>
                <a:effectLst/>
                <a:latin typeface="Calibri" panose="020F0502020204030204" pitchFamily="34" charset="0"/>
                <a:cs typeface="Calibri" panose="020F0502020204030204" pitchFamily="34" charset="0"/>
              </a:rPr>
              <a:t> (Baldwin, 2023))</a:t>
            </a:r>
            <a:endParaRPr lang="sl-SI" sz="1500" dirty="0">
              <a:latin typeface="Calibri" panose="020F0502020204030204" pitchFamily="34" charset="0"/>
              <a:cs typeface="Calibri" panose="020F0502020204030204" pitchFamily="34" charset="0"/>
            </a:endParaRPr>
          </a:p>
          <a:p>
            <a:pPr>
              <a:lnSpc>
                <a:spcPct val="90000"/>
              </a:lnSpc>
              <a:spcAft>
                <a:spcPts val="600"/>
              </a:spcAft>
            </a:pPr>
            <a:endParaRPr lang="sl-SI" sz="1200" kern="100" dirty="0">
              <a:solidFill>
                <a:schemeClr val="tx2"/>
              </a:solidFill>
              <a:effectLst/>
              <a:latin typeface="+mj-lt"/>
              <a:ea typeface="+mj-ea"/>
              <a:cs typeface="Arial" panose="020B0604020202020204" pitchFamily="34" charset="0"/>
            </a:endParaRPr>
          </a:p>
        </p:txBody>
      </p:sp>
      <p:sp>
        <p:nvSpPr>
          <p:cNvPr id="12" name="Footer Placeholder 3">
            <a:extLst>
              <a:ext uri="{FF2B5EF4-FFF2-40B4-BE49-F238E27FC236}">
                <a16:creationId xmlns:a16="http://schemas.microsoft.com/office/drawing/2014/main" id="{4C946E8C-A33D-4ED0-18EE-67BE42F10D4E}"/>
              </a:ext>
            </a:extLst>
          </p:cNvPr>
          <p:cNvSpPr>
            <a:spLocks noGrp="1"/>
          </p:cNvSpPr>
          <p:nvPr>
            <p:ph type="ftr" sz="quarter" idx="3"/>
          </p:nvPr>
        </p:nvSpPr>
        <p:spPr>
          <a:xfrm>
            <a:off x="0" y="0"/>
            <a:ext cx="9144000" cy="692696"/>
          </a:xfrm>
        </p:spPr>
        <p:txBody>
          <a:bodyPr/>
          <a:lstStyle/>
          <a:p>
            <a:pPr algn="r">
              <a:defRPr/>
            </a:pPr>
            <a:r>
              <a:rPr lang="sl-SI" sz="1600" b="1" dirty="0">
                <a:latin typeface="Calibri" panose="020F0502020204030204" pitchFamily="34" charset="0"/>
                <a:cs typeface="Calibri" panose="020F0502020204030204" pitchFamily="34" charset="0"/>
              </a:rPr>
              <a:t>Chatboti v izobraževalnem procesu</a:t>
            </a:r>
          </a:p>
          <a:p>
            <a:pPr algn="r">
              <a:defRPr/>
            </a:pPr>
            <a:r>
              <a:rPr lang="sl-SI" sz="1400" b="1" dirty="0">
                <a:latin typeface="Calibri" panose="020F0502020204030204" pitchFamily="34" charset="0"/>
                <a:cs typeface="Calibri" panose="020F0502020204030204" pitchFamily="34" charset="0"/>
              </a:rPr>
              <a:t>Dr. Ana Šela</a:t>
            </a:r>
            <a:endParaRPr lang="en-US" sz="1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073566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112B8E49-69DE-F9C5-8770-446CEF37E649}"/>
              </a:ext>
            </a:extLst>
          </p:cNvPr>
          <p:cNvSpPr>
            <a:spLocks noGrp="1"/>
          </p:cNvSpPr>
          <p:nvPr>
            <p:ph type="sldNum" sz="quarter" idx="4"/>
          </p:nvPr>
        </p:nvSpPr>
        <p:spPr/>
        <p:txBody>
          <a:bodyPr/>
          <a:lstStyle/>
          <a:p>
            <a:pPr>
              <a:defRPr/>
            </a:pPr>
            <a:fld id="{869A43B6-4A72-4A6E-B3BC-4E1A4B5DD1B6}" type="slidenum">
              <a:rPr lang="en-US" smtClean="0"/>
              <a:pPr>
                <a:defRPr/>
              </a:pPr>
              <a:t>2</a:t>
            </a:fld>
            <a:endParaRPr lang="en-US" dirty="0"/>
          </a:p>
        </p:txBody>
      </p:sp>
      <p:sp>
        <p:nvSpPr>
          <p:cNvPr id="3" name="Naslov 2">
            <a:extLst>
              <a:ext uri="{FF2B5EF4-FFF2-40B4-BE49-F238E27FC236}">
                <a16:creationId xmlns:a16="http://schemas.microsoft.com/office/drawing/2014/main" id="{2AF39FB1-1079-93D2-A3BF-F24069844E9E}"/>
              </a:ext>
            </a:extLst>
          </p:cNvPr>
          <p:cNvSpPr>
            <a:spLocks noGrp="1"/>
          </p:cNvSpPr>
          <p:nvPr>
            <p:ph type="title"/>
          </p:nvPr>
        </p:nvSpPr>
        <p:spPr>
          <a:xfrm>
            <a:off x="523056" y="1124744"/>
            <a:ext cx="8153400" cy="1047328"/>
          </a:xfrm>
        </p:spPr>
        <p:txBody>
          <a:bodyPr/>
          <a:lstStyle/>
          <a:p>
            <a:pPr>
              <a:lnSpc>
                <a:spcPct val="107000"/>
              </a:lnSpc>
              <a:spcAft>
                <a:spcPts val="800"/>
              </a:spcAft>
            </a:pPr>
            <a:r>
              <a:rPr lang="sl-SI" sz="1800" dirty="0">
                <a:latin typeface="Calibri" panose="020F0502020204030204" pitchFamily="34" charset="0"/>
                <a:cs typeface="Calibri" panose="020F0502020204030204" pitchFamily="34" charset="0"/>
              </a:rPr>
              <a:t>Organizira </a:t>
            </a:r>
            <a:r>
              <a:rPr lang="sl-SI" sz="1800" b="1" kern="0" dirty="0">
                <a:effectLst/>
                <a:latin typeface="Calibri" panose="020F0502020204030204" pitchFamily="34" charset="0"/>
                <a:ea typeface="Times New Roman" panose="02020603050405020304" pitchFamily="18" charset="0"/>
                <a:cs typeface="Calibri" panose="020F0502020204030204" pitchFamily="34" charset="0"/>
              </a:rPr>
              <a:t>International </a:t>
            </a:r>
            <a:r>
              <a:rPr lang="sl-SI" sz="1800" b="1" kern="0" dirty="0" err="1">
                <a:effectLst/>
                <a:latin typeface="Calibri" panose="020F0502020204030204" pitchFamily="34" charset="0"/>
                <a:ea typeface="Times New Roman" panose="02020603050405020304" pitchFamily="18" charset="0"/>
                <a:cs typeface="Calibri" panose="020F0502020204030204" pitchFamily="34" charset="0"/>
              </a:rPr>
              <a:t>Academy</a:t>
            </a:r>
            <a:r>
              <a:rPr lang="sl-SI" sz="1800" b="1" kern="0" dirty="0">
                <a:effectLst/>
                <a:latin typeface="Calibri" panose="020F0502020204030204" pitchFamily="34" charset="0"/>
                <a:ea typeface="Times New Roman" panose="02020603050405020304" pitchFamily="18" charset="0"/>
                <a:cs typeface="Calibri" panose="020F0502020204030204" pitchFamily="34" charset="0"/>
              </a:rPr>
              <a:t> of </a:t>
            </a:r>
            <a:r>
              <a:rPr lang="sl-SI" sz="1800" b="1" kern="0" dirty="0" err="1">
                <a:effectLst/>
                <a:latin typeface="Calibri" panose="020F0502020204030204" pitchFamily="34" charset="0"/>
                <a:ea typeface="Times New Roman" panose="02020603050405020304" pitchFamily="18" charset="0"/>
                <a:cs typeface="Calibri" panose="020F0502020204030204" pitchFamily="34" charset="0"/>
              </a:rPr>
              <a:t>Technology</a:t>
            </a:r>
            <a:r>
              <a:rPr lang="sl-SI" sz="1800" b="1" kern="0" dirty="0">
                <a:effectLst/>
                <a:latin typeface="Calibri" panose="020F0502020204030204" pitchFamily="34" charset="0"/>
                <a:ea typeface="Times New Roman" panose="02020603050405020304" pitchFamily="18" charset="0"/>
                <a:cs typeface="Calibri" panose="020F0502020204030204" pitchFamily="34" charset="0"/>
              </a:rPr>
              <a:t>, </a:t>
            </a:r>
            <a:r>
              <a:rPr lang="sl-SI" sz="1800" b="1" kern="0" dirty="0" err="1">
                <a:effectLst/>
                <a:latin typeface="Calibri" panose="020F0502020204030204" pitchFamily="34" charset="0"/>
                <a:ea typeface="Times New Roman" panose="02020603050405020304" pitchFamily="18" charset="0"/>
                <a:cs typeface="Calibri" panose="020F0502020204030204" pitchFamily="34" charset="0"/>
              </a:rPr>
              <a:t>Education</a:t>
            </a:r>
            <a:r>
              <a:rPr lang="sl-SI" sz="1800" b="1" kern="0" dirty="0">
                <a:effectLst/>
                <a:latin typeface="Calibri" panose="020F0502020204030204" pitchFamily="34" charset="0"/>
                <a:ea typeface="Times New Roman" panose="02020603050405020304" pitchFamily="18" charset="0"/>
                <a:cs typeface="Calibri" panose="020F0502020204030204" pitchFamily="34" charset="0"/>
              </a:rPr>
              <a:t> and </a:t>
            </a:r>
            <a:r>
              <a:rPr lang="sl-SI" sz="1800" b="1" kern="0" dirty="0" err="1">
                <a:effectLst/>
                <a:latin typeface="Calibri" panose="020F0502020204030204" pitchFamily="34" charset="0"/>
                <a:ea typeface="Times New Roman" panose="02020603050405020304" pitchFamily="18" charset="0"/>
                <a:cs typeface="Calibri" panose="020F0502020204030204" pitchFamily="34" charset="0"/>
              </a:rPr>
              <a:t>Development</a:t>
            </a:r>
            <a:br>
              <a:rPr lang="sl-SI" sz="1800" b="1" dirty="0">
                <a:latin typeface="Calibri" panose="020F0502020204030204" pitchFamily="34" charset="0"/>
                <a:ea typeface="Times New Roman" panose="02020603050405020304" pitchFamily="18" charset="0"/>
                <a:cs typeface="Calibri" panose="020F0502020204030204" pitchFamily="34" charset="0"/>
              </a:rPr>
            </a:br>
            <a:r>
              <a:rPr lang="sl-SI" sz="1800" b="1" dirty="0">
                <a:latin typeface="Calibri" panose="020F0502020204030204" pitchFamily="34" charset="0"/>
                <a:ea typeface="Times New Roman" panose="02020603050405020304" pitchFamily="18" charset="0"/>
                <a:cs typeface="Calibri" panose="020F0502020204030204" pitchFamily="34" charset="0"/>
              </a:rPr>
              <a:t>15. Edulearn23: </a:t>
            </a:r>
            <a:r>
              <a:rPr lang="sl-SI" sz="1800" b="1" kern="0" dirty="0">
                <a:effectLst/>
                <a:latin typeface="Calibri" panose="020F0502020204030204" pitchFamily="34" charset="0"/>
                <a:ea typeface="Times New Roman" panose="02020603050405020304" pitchFamily="18" charset="0"/>
                <a:cs typeface="Calibri" panose="020F0502020204030204" pitchFamily="34" charset="0"/>
              </a:rPr>
              <a:t> 3. </a:t>
            </a:r>
            <a:r>
              <a:rPr lang="sl-SI" sz="1800" b="1" dirty="0">
                <a:latin typeface="Calibri" panose="020F0502020204030204" pitchFamily="34" charset="0"/>
                <a:ea typeface="Times New Roman" panose="02020603050405020304" pitchFamily="18" charset="0"/>
                <a:cs typeface="Calibri" panose="020F0502020204030204" pitchFamily="34" charset="0"/>
              </a:rPr>
              <a:t>do </a:t>
            </a:r>
            <a:r>
              <a:rPr lang="sl-SI" sz="1800" b="1" kern="0" dirty="0">
                <a:effectLst/>
                <a:latin typeface="Calibri" panose="020F0502020204030204" pitchFamily="34" charset="0"/>
                <a:ea typeface="Times New Roman" panose="02020603050405020304" pitchFamily="18" charset="0"/>
                <a:cs typeface="Calibri" panose="020F0502020204030204" pitchFamily="34" charset="0"/>
              </a:rPr>
              <a:t>5. julij, Palma de </a:t>
            </a:r>
            <a:r>
              <a:rPr lang="sl-SI" sz="1800" b="1" kern="0" dirty="0" err="1">
                <a:effectLst/>
                <a:latin typeface="Calibri" panose="020F0502020204030204" pitchFamily="34" charset="0"/>
                <a:ea typeface="Times New Roman" panose="02020603050405020304" pitchFamily="18" charset="0"/>
                <a:cs typeface="Calibri" panose="020F0502020204030204" pitchFamily="34" charset="0"/>
              </a:rPr>
              <a:t>Mallorca</a:t>
            </a:r>
            <a:r>
              <a:rPr lang="sl-SI" sz="1800" b="1" kern="0" dirty="0">
                <a:effectLst/>
                <a:latin typeface="Calibri" panose="020F0502020204030204" pitchFamily="34" charset="0"/>
                <a:ea typeface="Times New Roman" panose="02020603050405020304" pitchFamily="18" charset="0"/>
                <a:cs typeface="Calibri" panose="020F0502020204030204" pitchFamily="34" charset="0"/>
              </a:rPr>
              <a:t>.</a:t>
            </a:r>
            <a:r>
              <a:rPr lang="sl-SI" sz="1800" kern="0" dirty="0">
                <a:effectLst/>
                <a:latin typeface="Calibri" panose="020F0502020204030204" pitchFamily="34" charset="0"/>
                <a:ea typeface="Times New Roman" panose="02020603050405020304" pitchFamily="18" charset="0"/>
                <a:cs typeface="Calibri" panose="020F0502020204030204" pitchFamily="34" charset="0"/>
              </a:rPr>
              <a:t> </a:t>
            </a:r>
            <a:br>
              <a:rPr lang="sl-SI" sz="1800" kern="100" dirty="0">
                <a:effectLst/>
                <a:latin typeface="Calibri" panose="020F0502020204030204" pitchFamily="34" charset="0"/>
                <a:ea typeface="Calibri" panose="020F0502020204030204" pitchFamily="34" charset="0"/>
                <a:cs typeface="Calibri" panose="020F0502020204030204" pitchFamily="34" charset="0"/>
              </a:rPr>
            </a:br>
            <a:r>
              <a:rPr lang="sl-SI" sz="1800" kern="100" dirty="0" err="1">
                <a:effectLst/>
                <a:latin typeface="Calibri" panose="020F0502020204030204" pitchFamily="34" charset="0"/>
                <a:ea typeface="Calibri" panose="020F0502020204030204" pitchFamily="34" charset="0"/>
                <a:cs typeface="Calibri" panose="020F0502020204030204" pitchFamily="34" charset="0"/>
              </a:rPr>
              <a:t>Keynote</a:t>
            </a:r>
            <a:r>
              <a:rPr lang="sl-SI" sz="1800" kern="100" dirty="0">
                <a:effectLst/>
                <a:latin typeface="Calibri" panose="020F0502020204030204" pitchFamily="34" charset="0"/>
                <a:ea typeface="Calibri" panose="020F0502020204030204" pitchFamily="34" charset="0"/>
                <a:cs typeface="Calibri" panose="020F0502020204030204" pitchFamily="34" charset="0"/>
              </a:rPr>
              <a:t> </a:t>
            </a:r>
            <a:r>
              <a:rPr lang="sl-SI" sz="1800" kern="100" dirty="0" err="1">
                <a:effectLst/>
                <a:latin typeface="Calibri" panose="020F0502020204030204" pitchFamily="34" charset="0"/>
                <a:ea typeface="Calibri" panose="020F0502020204030204" pitchFamily="34" charset="0"/>
                <a:cs typeface="Calibri" panose="020F0502020204030204" pitchFamily="34" charset="0"/>
              </a:rPr>
              <a:t>speakers</a:t>
            </a:r>
            <a:r>
              <a:rPr lang="sl-SI" sz="1800" kern="100" dirty="0">
                <a:effectLst/>
                <a:latin typeface="Calibri" panose="020F0502020204030204" pitchFamily="34" charset="0"/>
                <a:ea typeface="Calibri" panose="020F0502020204030204" pitchFamily="34" charset="0"/>
                <a:cs typeface="Calibri" panose="020F0502020204030204" pitchFamily="34" charset="0"/>
              </a:rPr>
              <a:t>:</a:t>
            </a:r>
            <a:br>
              <a:rPr lang="sl-SI" sz="1800" kern="100" dirty="0">
                <a:effectLst/>
                <a:latin typeface="Calibri" panose="020F0502020204030204" pitchFamily="34" charset="0"/>
                <a:ea typeface="Calibri" panose="020F0502020204030204" pitchFamily="34" charset="0"/>
                <a:cs typeface="Calibri" panose="020F0502020204030204" pitchFamily="34" charset="0"/>
              </a:rPr>
            </a:br>
            <a:r>
              <a:rPr lang="sl-SI" sz="1800" kern="100" dirty="0">
                <a:effectLst/>
                <a:latin typeface="Calibri" panose="020F0502020204030204" pitchFamily="34" charset="0"/>
                <a:ea typeface="Calibri" panose="020F0502020204030204" pitchFamily="34" charset="0"/>
                <a:cs typeface="Calibri" panose="020F0502020204030204" pitchFamily="34" charset="0"/>
              </a:rPr>
              <a:t>Ashok K. </a:t>
            </a:r>
            <a:r>
              <a:rPr lang="sl-SI" sz="1800" kern="100" dirty="0" err="1">
                <a:effectLst/>
                <a:latin typeface="Calibri" panose="020F0502020204030204" pitchFamily="34" charset="0"/>
                <a:ea typeface="Calibri" panose="020F0502020204030204" pitchFamily="34" charset="0"/>
                <a:cs typeface="Calibri" panose="020F0502020204030204" pitchFamily="34" charset="0"/>
              </a:rPr>
              <a:t>Goel</a:t>
            </a:r>
            <a:r>
              <a:rPr lang="sl-SI" sz="1800" kern="100" dirty="0">
                <a:latin typeface="Calibri" panose="020F0502020204030204" pitchFamily="34" charset="0"/>
                <a:ea typeface="Calibri" panose="020F0502020204030204" pitchFamily="34" charset="0"/>
                <a:cs typeface="Calibri" panose="020F0502020204030204" pitchFamily="34" charset="0"/>
              </a:rPr>
              <a:t>: </a:t>
            </a:r>
            <a:r>
              <a:rPr lang="sl-SI" sz="1800" i="1" kern="100" dirty="0" err="1">
                <a:effectLst/>
                <a:latin typeface="Calibri" panose="020F0502020204030204" pitchFamily="34" charset="0"/>
                <a:ea typeface="Calibri" panose="020F0502020204030204" pitchFamily="34" charset="0"/>
                <a:cs typeface="Calibri" panose="020F0502020204030204" pitchFamily="34" charset="0"/>
              </a:rPr>
              <a:t>Teaching</a:t>
            </a:r>
            <a:r>
              <a:rPr lang="sl-SI" sz="1800" i="1" kern="100" dirty="0">
                <a:effectLst/>
                <a:latin typeface="Calibri" panose="020F0502020204030204" pitchFamily="34" charset="0"/>
                <a:ea typeface="Calibri" panose="020F0502020204030204" pitchFamily="34" charset="0"/>
                <a:cs typeface="Calibri" panose="020F0502020204030204" pitchFamily="34" charset="0"/>
              </a:rPr>
              <a:t> and </a:t>
            </a:r>
            <a:r>
              <a:rPr lang="sl-SI" sz="1800" i="1" kern="100" dirty="0" err="1">
                <a:effectLst/>
                <a:latin typeface="Calibri" panose="020F0502020204030204" pitchFamily="34" charset="0"/>
                <a:ea typeface="Calibri" panose="020F0502020204030204" pitchFamily="34" charset="0"/>
                <a:cs typeface="Calibri" panose="020F0502020204030204" pitchFamily="34" charset="0"/>
              </a:rPr>
              <a:t>Learning</a:t>
            </a:r>
            <a:r>
              <a:rPr lang="sl-SI" sz="1800" i="1" kern="100" dirty="0">
                <a:effectLst/>
                <a:latin typeface="Calibri" panose="020F0502020204030204" pitchFamily="34" charset="0"/>
                <a:ea typeface="Calibri" panose="020F0502020204030204" pitchFamily="34" charset="0"/>
                <a:cs typeface="Calibri" panose="020F0502020204030204" pitchFamily="34" charset="0"/>
              </a:rPr>
              <a:t> in the Age of AI </a:t>
            </a:r>
            <a:br>
              <a:rPr lang="sl-SI" sz="1800" kern="100" dirty="0">
                <a:effectLst/>
                <a:latin typeface="Calibri" panose="020F0502020204030204" pitchFamily="34" charset="0"/>
                <a:ea typeface="Calibri" panose="020F0502020204030204" pitchFamily="34" charset="0"/>
                <a:cs typeface="Calibri" panose="020F0502020204030204" pitchFamily="34" charset="0"/>
              </a:rPr>
            </a:br>
            <a:r>
              <a:rPr lang="sl-SI" sz="1800" dirty="0">
                <a:effectLst/>
                <a:latin typeface="Calibri" panose="020F0502020204030204" pitchFamily="34" charset="0"/>
                <a:ea typeface="Calibri" panose="020F0502020204030204" pitchFamily="34" charset="0"/>
                <a:cs typeface="Calibri" panose="020F0502020204030204" pitchFamily="34" charset="0"/>
              </a:rPr>
              <a:t>Donald Clark: </a:t>
            </a:r>
            <a:r>
              <a:rPr lang="sl-SI" sz="1800" i="1" dirty="0">
                <a:effectLst/>
                <a:latin typeface="Calibri" panose="020F0502020204030204" pitchFamily="34" charset="0"/>
                <a:ea typeface="Calibri" panose="020F0502020204030204" pitchFamily="34" charset="0"/>
                <a:cs typeface="Calibri" panose="020F0502020204030204" pitchFamily="34" charset="0"/>
              </a:rPr>
              <a:t>AI </a:t>
            </a:r>
            <a:r>
              <a:rPr lang="sl-SI" sz="1800" i="1" dirty="0" err="1">
                <a:effectLst/>
                <a:latin typeface="Calibri" panose="020F0502020204030204" pitchFamily="34" charset="0"/>
                <a:ea typeface="Calibri" panose="020F0502020204030204" pitchFamily="34" charset="0"/>
                <a:cs typeface="Calibri" panose="020F0502020204030204" pitchFamily="34" charset="0"/>
              </a:rPr>
              <a:t>changes</a:t>
            </a:r>
            <a:r>
              <a:rPr lang="sl-SI" sz="1800" i="1" dirty="0">
                <a:effectLst/>
                <a:latin typeface="Calibri" panose="020F0502020204030204" pitchFamily="34" charset="0"/>
                <a:ea typeface="Calibri" panose="020F0502020204030204" pitchFamily="34" charset="0"/>
                <a:cs typeface="Calibri" panose="020F0502020204030204" pitchFamily="34" charset="0"/>
              </a:rPr>
              <a:t> </a:t>
            </a:r>
            <a:r>
              <a:rPr lang="sl-SI" sz="1800" i="1" dirty="0" err="1">
                <a:effectLst/>
                <a:latin typeface="Calibri" panose="020F0502020204030204" pitchFamily="34" charset="0"/>
                <a:ea typeface="Calibri" panose="020F0502020204030204" pitchFamily="34" charset="0"/>
                <a:cs typeface="Calibri" panose="020F0502020204030204" pitchFamily="34" charset="0"/>
              </a:rPr>
              <a:t>everything</a:t>
            </a:r>
            <a:r>
              <a:rPr lang="sl-SI" sz="1800" i="1" dirty="0">
                <a:effectLst/>
                <a:latin typeface="Calibri" panose="020F0502020204030204" pitchFamily="34" charset="0"/>
                <a:ea typeface="Calibri" panose="020F0502020204030204" pitchFamily="34" charset="0"/>
                <a:cs typeface="Calibri" panose="020F0502020204030204" pitchFamily="34" charset="0"/>
              </a:rPr>
              <a:t>! </a:t>
            </a:r>
            <a:endParaRPr lang="sl-SI" dirty="0">
              <a:latin typeface="Calibri" panose="020F0502020204030204" pitchFamily="34" charset="0"/>
              <a:cs typeface="Calibri" panose="020F0502020204030204" pitchFamily="34" charset="0"/>
            </a:endParaRPr>
          </a:p>
        </p:txBody>
      </p:sp>
      <p:sp>
        <p:nvSpPr>
          <p:cNvPr id="4" name="Označba mesta noge 3">
            <a:extLst>
              <a:ext uri="{FF2B5EF4-FFF2-40B4-BE49-F238E27FC236}">
                <a16:creationId xmlns:a16="http://schemas.microsoft.com/office/drawing/2014/main" id="{AB195811-9D17-1C93-EC89-756239CEC44B}"/>
              </a:ext>
            </a:extLst>
          </p:cNvPr>
          <p:cNvSpPr>
            <a:spLocks noGrp="1"/>
          </p:cNvSpPr>
          <p:nvPr>
            <p:ph type="ftr" sz="quarter" idx="3"/>
          </p:nvPr>
        </p:nvSpPr>
        <p:spPr/>
        <p:txBody>
          <a:bodyPr/>
          <a:lstStyle/>
          <a:p>
            <a:pPr algn="r">
              <a:defRPr/>
            </a:pPr>
            <a:r>
              <a:rPr lang="sl-SI" sz="1400" b="1" dirty="0"/>
              <a:t>Chatboti v izobraževalnem procesu</a:t>
            </a:r>
          </a:p>
          <a:p>
            <a:pPr algn="r">
              <a:defRPr/>
            </a:pPr>
            <a:r>
              <a:rPr lang="sl-SI" sz="1200" b="1" dirty="0">
                <a:latin typeface="Calibri" panose="020F0502020204030204" pitchFamily="34" charset="0"/>
                <a:cs typeface="Calibri" panose="020F0502020204030204" pitchFamily="34" charset="0"/>
              </a:rPr>
              <a:t>Dr. Ana Šela</a:t>
            </a:r>
            <a:endParaRPr lang="en-US" sz="1200" b="1" dirty="0">
              <a:latin typeface="Calibri" panose="020F0502020204030204" pitchFamily="34" charset="0"/>
              <a:cs typeface="Calibri" panose="020F0502020204030204" pitchFamily="34" charset="0"/>
            </a:endParaRPr>
          </a:p>
        </p:txBody>
      </p:sp>
      <p:pic>
        <p:nvPicPr>
          <p:cNvPr id="6" name="Označba mesta vsebine 6" descr="Slika, ki vsebuje besede besedilo, predstavitev, medij, prikazovalna naprava&#10;&#10;Opis je samodejno ustvarjen">
            <a:extLst>
              <a:ext uri="{FF2B5EF4-FFF2-40B4-BE49-F238E27FC236}">
                <a16:creationId xmlns:a16="http://schemas.microsoft.com/office/drawing/2014/main" id="{A55B3C36-8610-AC2B-BC1F-F37EDFD0C25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5816" y="2837007"/>
            <a:ext cx="4104456" cy="307834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Slika 4" descr="Slika, ki vsebuje besede pisava, bela, oblikovanje">
            <a:extLst>
              <a:ext uri="{FF2B5EF4-FFF2-40B4-BE49-F238E27FC236}">
                <a16:creationId xmlns:a16="http://schemas.microsoft.com/office/drawing/2014/main" id="{3D19C3B3-8D07-C531-2663-10623D2CE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2408"/>
            <a:ext cx="3744416" cy="590875"/>
          </a:xfrm>
          <a:prstGeom prst="rect">
            <a:avLst/>
          </a:prstGeom>
        </p:spPr>
      </p:pic>
    </p:spTree>
    <p:extLst>
      <p:ext uri="{BB962C8B-B14F-4D97-AF65-F5344CB8AC3E}">
        <p14:creationId xmlns:p14="http://schemas.microsoft.com/office/powerpoint/2010/main" val="208222894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83679DDE-0C9B-1B05-5205-C0AED5B4D94F}"/>
              </a:ext>
            </a:extLst>
          </p:cNvPr>
          <p:cNvSpPr>
            <a:spLocks noGrp="1"/>
          </p:cNvSpPr>
          <p:nvPr>
            <p:ph type="title"/>
          </p:nvPr>
        </p:nvSpPr>
        <p:spPr/>
        <p:txBody>
          <a:bodyPr/>
          <a:lstStyle/>
          <a:p>
            <a:endParaRPr lang="sl-SI" sz="1200" dirty="0">
              <a:latin typeface="Calibri" panose="020F0502020204030204" pitchFamily="34" charset="0"/>
              <a:cs typeface="Calibri" panose="020F0502020204030204" pitchFamily="34" charset="0"/>
            </a:endParaRPr>
          </a:p>
        </p:txBody>
      </p:sp>
      <p:sp>
        <p:nvSpPr>
          <p:cNvPr id="2" name="Označba mesta številke diapozitiva 1">
            <a:extLst>
              <a:ext uri="{FF2B5EF4-FFF2-40B4-BE49-F238E27FC236}">
                <a16:creationId xmlns:a16="http://schemas.microsoft.com/office/drawing/2014/main" id="{0FE8FC47-9D71-8B04-AA5E-F6FFA79022D9}"/>
              </a:ext>
            </a:extLst>
          </p:cNvPr>
          <p:cNvSpPr>
            <a:spLocks noGrp="1"/>
          </p:cNvSpPr>
          <p:nvPr>
            <p:ph type="sldNum" sz="quarter" idx="4294967295"/>
          </p:nvPr>
        </p:nvSpPr>
        <p:spPr>
          <a:xfrm>
            <a:off x="8683625" y="5949950"/>
            <a:ext cx="460375" cy="287338"/>
          </a:xfrm>
          <a:prstGeom prst="rect">
            <a:avLst/>
          </a:prstGeom>
        </p:spPr>
        <p:txBody>
          <a:bodyPr/>
          <a:lstStyle/>
          <a:p>
            <a:pPr>
              <a:defRPr/>
            </a:pPr>
            <a:fld id="{869A43B6-4A72-4A6E-B3BC-4E1A4B5DD1B6}" type="slidenum">
              <a:rPr lang="en-US" smtClean="0"/>
              <a:pPr>
                <a:defRPr/>
              </a:pPr>
              <a:t>3</a:t>
            </a:fld>
            <a:endParaRPr lang="en-US" dirty="0"/>
          </a:p>
        </p:txBody>
      </p:sp>
      <p:sp>
        <p:nvSpPr>
          <p:cNvPr id="4" name="Označba mesta noge 3">
            <a:extLst>
              <a:ext uri="{FF2B5EF4-FFF2-40B4-BE49-F238E27FC236}">
                <a16:creationId xmlns:a16="http://schemas.microsoft.com/office/drawing/2014/main" id="{FA0AC522-E6CC-4F91-5DC6-37FB35AA394F}"/>
              </a:ext>
            </a:extLst>
          </p:cNvPr>
          <p:cNvSpPr>
            <a:spLocks noGrp="1"/>
          </p:cNvSpPr>
          <p:nvPr>
            <p:ph type="ftr" sz="quarter" idx="4294967295"/>
          </p:nvPr>
        </p:nvSpPr>
        <p:spPr>
          <a:xfrm>
            <a:off x="0" y="0"/>
            <a:ext cx="9144000" cy="692150"/>
          </a:xfrm>
          <a:prstGeom prst="rect">
            <a:avLst/>
          </a:prstGeom>
        </p:spPr>
        <p:txBody>
          <a:bodyPr/>
          <a:lstStyle/>
          <a:p>
            <a:pPr algn="r">
              <a:defRPr/>
            </a:pPr>
            <a:r>
              <a:rPr lang="sl-SI" sz="1400" b="1" dirty="0"/>
              <a:t>Chatboti v izobraževalnem procesu</a:t>
            </a:r>
          </a:p>
          <a:p>
            <a:pPr algn="r">
              <a:defRPr/>
            </a:pPr>
            <a:r>
              <a:rPr lang="sl-SI" sz="1200" b="1" dirty="0">
                <a:latin typeface="Calibri" panose="020F0502020204030204" pitchFamily="34" charset="0"/>
                <a:cs typeface="Calibri" panose="020F0502020204030204" pitchFamily="34" charset="0"/>
              </a:rPr>
              <a:t>Dr. Ana Šela</a:t>
            </a:r>
            <a:endParaRPr lang="en-US" sz="1200" b="1" dirty="0">
              <a:latin typeface="Calibri" panose="020F0502020204030204" pitchFamily="34" charset="0"/>
              <a:cs typeface="Calibri" panose="020F0502020204030204" pitchFamily="34" charset="0"/>
            </a:endParaRPr>
          </a:p>
        </p:txBody>
      </p:sp>
      <p:pic>
        <p:nvPicPr>
          <p:cNvPr id="12" name="Slika 11" descr="Slika, ki vsebuje besede besedilo, posnetek zaslona, številka, pisava">
            <a:extLst>
              <a:ext uri="{FF2B5EF4-FFF2-40B4-BE49-F238E27FC236}">
                <a16:creationId xmlns:a16="http://schemas.microsoft.com/office/drawing/2014/main" id="{C73A357D-E2BD-A8E7-6D11-08B663F44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163" y="667364"/>
            <a:ext cx="5319209" cy="3769748"/>
          </a:xfrm>
          <a:prstGeom prst="rect">
            <a:avLst/>
          </a:prstGeom>
        </p:spPr>
      </p:pic>
      <p:pic>
        <p:nvPicPr>
          <p:cNvPr id="14" name="Slika 13" descr="Slika, ki vsebuje besede besedilo, posnetek zaslona, pisava, številka&#10;&#10;Opis je samodejno ustvarjen">
            <a:extLst>
              <a:ext uri="{FF2B5EF4-FFF2-40B4-BE49-F238E27FC236}">
                <a16:creationId xmlns:a16="http://schemas.microsoft.com/office/drawing/2014/main" id="{4548A708-152A-E0DA-BA46-2425FF6CD2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920" y="260648"/>
            <a:ext cx="4877146" cy="4392488"/>
          </a:xfrm>
          <a:prstGeom prst="rect">
            <a:avLst/>
          </a:prstGeom>
        </p:spPr>
      </p:pic>
      <p:pic>
        <p:nvPicPr>
          <p:cNvPr id="10" name="Označba mesta vsebine 9" descr="Slika, ki vsebuje besede besedilo, posnetek zaslona, pisava, programska oprema">
            <a:extLst>
              <a:ext uri="{FF2B5EF4-FFF2-40B4-BE49-F238E27FC236}">
                <a16:creationId xmlns:a16="http://schemas.microsoft.com/office/drawing/2014/main" id="{AF4E5541-2C29-89A6-AFF4-9BDFC3A3F90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83880" y="2636913"/>
            <a:ext cx="5805328" cy="3555276"/>
          </a:xfrm>
        </p:spPr>
      </p:pic>
    </p:spTree>
    <p:extLst>
      <p:ext uri="{BB962C8B-B14F-4D97-AF65-F5344CB8AC3E}">
        <p14:creationId xmlns:p14="http://schemas.microsoft.com/office/powerpoint/2010/main" val="108306280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slov 9">
            <a:extLst>
              <a:ext uri="{FF2B5EF4-FFF2-40B4-BE49-F238E27FC236}">
                <a16:creationId xmlns:a16="http://schemas.microsoft.com/office/drawing/2014/main" id="{7BB0AE2A-8F7E-3691-C9A4-976AB180B083}"/>
              </a:ext>
            </a:extLst>
          </p:cNvPr>
          <p:cNvSpPr>
            <a:spLocks noGrp="1"/>
          </p:cNvSpPr>
          <p:nvPr>
            <p:ph type="title"/>
          </p:nvPr>
        </p:nvSpPr>
        <p:spPr/>
        <p:txBody>
          <a:bodyPr/>
          <a:lstStyle/>
          <a:p>
            <a:r>
              <a:rPr lang="sl-SI" sz="3600" dirty="0">
                <a:latin typeface="Calibri" panose="020F0502020204030204" pitchFamily="34" charset="0"/>
                <a:cs typeface="Calibri" panose="020F0502020204030204" pitchFamily="34" charset="0"/>
              </a:rPr>
              <a:t>Chatbot – klepetalni robot – „</a:t>
            </a:r>
            <a:r>
              <a:rPr lang="sl-SI" sz="3600" dirty="0" err="1">
                <a:latin typeface="Calibri" panose="020F0502020204030204" pitchFamily="34" charset="0"/>
                <a:cs typeface="Calibri" panose="020F0502020204030204" pitchFamily="34" charset="0"/>
              </a:rPr>
              <a:t>čvekbot</a:t>
            </a:r>
            <a:r>
              <a:rPr lang="sl-SI" sz="3600" dirty="0">
                <a:latin typeface="Calibri" panose="020F0502020204030204" pitchFamily="34" charset="0"/>
                <a:cs typeface="Calibri" panose="020F0502020204030204" pitchFamily="34" charset="0"/>
              </a:rPr>
              <a:t>“?</a:t>
            </a:r>
          </a:p>
        </p:txBody>
      </p:sp>
      <p:sp>
        <p:nvSpPr>
          <p:cNvPr id="11" name="Označba mesta vsebine 10">
            <a:extLst>
              <a:ext uri="{FF2B5EF4-FFF2-40B4-BE49-F238E27FC236}">
                <a16:creationId xmlns:a16="http://schemas.microsoft.com/office/drawing/2014/main" id="{20A19863-DF01-3363-F8F6-8F0B806D8EE2}"/>
              </a:ext>
            </a:extLst>
          </p:cNvPr>
          <p:cNvSpPr>
            <a:spLocks noGrp="1"/>
          </p:cNvSpPr>
          <p:nvPr>
            <p:ph sz="half" idx="1"/>
          </p:nvPr>
        </p:nvSpPr>
        <p:spPr/>
        <p:txBody>
          <a:bodyPr/>
          <a:lstStyle/>
          <a:p>
            <a:pPr>
              <a:buFont typeface="Arial" panose="020B0604020202020204" pitchFamily="34" charset="0"/>
              <a:buChar char="•"/>
            </a:pPr>
            <a:r>
              <a:rPr lang="sl-SI" sz="1800" b="1" dirty="0">
                <a:solidFill>
                  <a:srgbClr val="2E3246"/>
                </a:solidFill>
                <a:effectLst/>
                <a:latin typeface="Calibri" panose="020F0502020204030204" pitchFamily="34" charset="0"/>
                <a:ea typeface="Calibri" panose="020F0502020204030204" pitchFamily="34" charset="0"/>
                <a:cs typeface="Calibri" panose="020F0502020204030204" pitchFamily="34" charset="0"/>
              </a:rPr>
              <a:t>Računalniški program, ki simulira in obdeluje človeški pogovor </a:t>
            </a:r>
            <a:r>
              <a:rPr lang="sl-SI" sz="1800" dirty="0">
                <a:solidFill>
                  <a:srgbClr val="2E3246"/>
                </a:solidFill>
                <a:effectLst/>
                <a:latin typeface="Calibri" panose="020F0502020204030204" pitchFamily="34" charset="0"/>
                <a:ea typeface="Calibri" panose="020F0502020204030204" pitchFamily="34" charset="0"/>
                <a:cs typeface="Calibri" panose="020F0502020204030204" pitchFamily="34" charset="0"/>
              </a:rPr>
              <a:t>(pisni ali govorjeni).</a:t>
            </a:r>
          </a:p>
          <a:p>
            <a:pPr>
              <a:buFont typeface="Arial" panose="020B0604020202020204" pitchFamily="34" charset="0"/>
              <a:buChar char="•"/>
            </a:pPr>
            <a:r>
              <a:rPr lang="sl-SI"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Sodobne chatbote poganjajo umetna inteligenca, avtomatizirana pravila, obdelava naravnega jezika  in strojno učenje.</a:t>
            </a:r>
            <a:endParaRPr lang="sl-SI" sz="1800" dirty="0">
              <a:solidFill>
                <a:srgbClr val="2E3246"/>
              </a:solidFill>
              <a:effectLst/>
              <a:latin typeface="Calibri" panose="020F0502020204030204" pitchFamily="34" charset="0"/>
              <a:ea typeface="Calibri" panose="020F0502020204030204" pitchFamily="34" charset="0"/>
              <a:cs typeface="Calibri" panose="020F0502020204030204" pitchFamily="34" charset="0"/>
            </a:endParaRPr>
          </a:p>
          <a:p>
            <a:endParaRPr lang="sl-SI" sz="1800" dirty="0">
              <a:solidFill>
                <a:srgbClr val="2E3246"/>
              </a:solidFill>
              <a:latin typeface="Calibri" panose="020F0502020204030204" pitchFamily="34" charset="0"/>
              <a:cs typeface="Calibri" panose="020F0502020204030204" pitchFamily="34" charset="0"/>
            </a:endParaRPr>
          </a:p>
          <a:p>
            <a:pPr marL="0" indent="0">
              <a:buNone/>
            </a:pPr>
            <a:r>
              <a:rPr lang="sl-SI" sz="1800" dirty="0">
                <a:solidFill>
                  <a:srgbClr val="2E3246"/>
                </a:solidFill>
                <a:latin typeface="Calibri" panose="020F0502020204030204" pitchFamily="34" charset="0"/>
                <a:cs typeface="Calibri" panose="020F0502020204030204" pitchFamily="34" charset="0"/>
              </a:rPr>
              <a:t>2 vrsti chatbotov:</a:t>
            </a:r>
          </a:p>
          <a:p>
            <a:pPr>
              <a:buFont typeface="Arial" panose="020B0604020202020204" pitchFamily="34" charset="0"/>
              <a:buChar char="•"/>
            </a:pPr>
            <a:r>
              <a:rPr lang="sl-SI" sz="1800" dirty="0">
                <a:solidFill>
                  <a:srgbClr val="2E3246"/>
                </a:solidFill>
                <a:latin typeface="Calibri" panose="020F0502020204030204" pitchFamily="34" charset="0"/>
                <a:cs typeface="Calibri" panose="020F0502020204030204" pitchFamily="34" charset="0"/>
              </a:rPr>
              <a:t>Deklarativni chatboti (enonamenski, preprosti)</a:t>
            </a:r>
          </a:p>
          <a:p>
            <a:pPr>
              <a:buFont typeface="Arial" panose="020B0604020202020204" pitchFamily="34" charset="0"/>
              <a:buChar char="•"/>
            </a:pPr>
            <a:r>
              <a:rPr lang="sl-SI" sz="1800" dirty="0">
                <a:solidFill>
                  <a:srgbClr val="2E3246"/>
                </a:solidFill>
                <a:latin typeface="Calibri" panose="020F0502020204030204" pitchFamily="34" charset="0"/>
                <a:cs typeface="Calibri" panose="020F0502020204030204" pitchFamily="34" charset="0"/>
              </a:rPr>
              <a:t>Pogovorni chatboti (uporabljajo napovedno inteligenco in analitiko, simulirajo naraven jezik ipd.), npr. Siri, Alexa</a:t>
            </a:r>
            <a:endParaRPr lang="sl-SI" dirty="0">
              <a:latin typeface="Calibri" panose="020F0502020204030204" pitchFamily="34" charset="0"/>
              <a:cs typeface="Calibri" panose="020F0502020204030204" pitchFamily="34" charset="0"/>
            </a:endParaRPr>
          </a:p>
        </p:txBody>
      </p:sp>
      <p:pic>
        <p:nvPicPr>
          <p:cNvPr id="14" name="Označba mesta vsebine 13" descr="Slika, ki vsebuje besede besedilo, sličica, posnetek zaslona, risanka&#10;&#10;Opis je samodejno ustvarjen">
            <a:extLst>
              <a:ext uri="{FF2B5EF4-FFF2-40B4-BE49-F238E27FC236}">
                <a16:creationId xmlns:a16="http://schemas.microsoft.com/office/drawing/2014/main" id="{605A36DB-2DCE-4F12-B281-D033FADCC7C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0052" y="2459771"/>
            <a:ext cx="4122900" cy="2578191"/>
          </a:xfrm>
        </p:spPr>
      </p:pic>
      <p:sp>
        <p:nvSpPr>
          <p:cNvPr id="5" name="Označba mesta številke diapozitiva 4">
            <a:extLst>
              <a:ext uri="{FF2B5EF4-FFF2-40B4-BE49-F238E27FC236}">
                <a16:creationId xmlns:a16="http://schemas.microsoft.com/office/drawing/2014/main" id="{35BD6FA4-8812-E73E-2491-F0BBB3EBC716}"/>
              </a:ext>
            </a:extLst>
          </p:cNvPr>
          <p:cNvSpPr>
            <a:spLocks noGrp="1"/>
          </p:cNvSpPr>
          <p:nvPr>
            <p:ph type="sldNum" sz="quarter" idx="4"/>
          </p:nvPr>
        </p:nvSpPr>
        <p:spPr/>
        <p:txBody>
          <a:bodyPr/>
          <a:lstStyle/>
          <a:p>
            <a:pPr>
              <a:defRPr/>
            </a:pPr>
            <a:fld id="{869A43B6-4A72-4A6E-B3BC-4E1A4B5DD1B6}" type="slidenum">
              <a:rPr lang="en-US" smtClean="0"/>
              <a:pPr>
                <a:defRPr/>
              </a:pPr>
              <a:t>4</a:t>
            </a:fld>
            <a:endParaRPr lang="en-US" dirty="0"/>
          </a:p>
        </p:txBody>
      </p:sp>
      <p:sp>
        <p:nvSpPr>
          <p:cNvPr id="6" name="Označba mesta noge 5">
            <a:extLst>
              <a:ext uri="{FF2B5EF4-FFF2-40B4-BE49-F238E27FC236}">
                <a16:creationId xmlns:a16="http://schemas.microsoft.com/office/drawing/2014/main" id="{1BC4C099-5E54-1DC6-2B3E-4C242DB8502E}"/>
              </a:ext>
            </a:extLst>
          </p:cNvPr>
          <p:cNvSpPr>
            <a:spLocks noGrp="1"/>
          </p:cNvSpPr>
          <p:nvPr>
            <p:ph type="ftr" sz="quarter" idx="3"/>
          </p:nvPr>
        </p:nvSpPr>
        <p:spPr/>
        <p:txBody>
          <a:bodyPr/>
          <a:lstStyle/>
          <a:p>
            <a:pPr algn="r">
              <a:defRPr/>
            </a:pPr>
            <a:r>
              <a:rPr lang="sl-SI" sz="1400" b="1" dirty="0"/>
              <a:t>Chatboti v izobraževalnem procesu</a:t>
            </a:r>
          </a:p>
          <a:p>
            <a:pPr algn="r">
              <a:defRPr/>
            </a:pPr>
            <a:r>
              <a:rPr lang="sl-SI" sz="1200" b="1" dirty="0">
                <a:latin typeface="Calibri" panose="020F0502020204030204" pitchFamily="34" charset="0"/>
                <a:cs typeface="Calibri" panose="020F0502020204030204" pitchFamily="34" charset="0"/>
              </a:rPr>
              <a:t>Dr. Ana Šela</a:t>
            </a:r>
            <a:endParaRPr lang="en-US"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489675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a:extLst>
              <a:ext uri="{FF2B5EF4-FFF2-40B4-BE49-F238E27FC236}">
                <a16:creationId xmlns:a16="http://schemas.microsoft.com/office/drawing/2014/main" id="{0D4EF1CD-C615-9E75-9FC2-C988365E3DAB}"/>
              </a:ext>
            </a:extLst>
          </p:cNvPr>
          <p:cNvSpPr>
            <a:spLocks noGrp="1"/>
          </p:cNvSpPr>
          <p:nvPr>
            <p:ph type="sldNum" sz="quarter" idx="4"/>
          </p:nvPr>
        </p:nvSpPr>
        <p:spPr/>
        <p:txBody>
          <a:bodyPr/>
          <a:lstStyle/>
          <a:p>
            <a:pPr>
              <a:defRPr/>
            </a:pPr>
            <a:fld id="{869A43B6-4A72-4A6E-B3BC-4E1A4B5DD1B6}" type="slidenum">
              <a:rPr lang="en-US" smtClean="0"/>
              <a:pPr>
                <a:defRPr/>
              </a:pPr>
              <a:t>5</a:t>
            </a:fld>
            <a:endParaRPr lang="en-US" dirty="0"/>
          </a:p>
        </p:txBody>
      </p:sp>
      <p:sp>
        <p:nvSpPr>
          <p:cNvPr id="2" name="Naslov 1">
            <a:extLst>
              <a:ext uri="{FF2B5EF4-FFF2-40B4-BE49-F238E27FC236}">
                <a16:creationId xmlns:a16="http://schemas.microsoft.com/office/drawing/2014/main" id="{F7D12D82-D524-A19F-DF17-3A601DDC4E19}"/>
              </a:ext>
            </a:extLst>
          </p:cNvPr>
          <p:cNvSpPr>
            <a:spLocks noGrp="1"/>
          </p:cNvSpPr>
          <p:nvPr>
            <p:ph type="title"/>
          </p:nvPr>
        </p:nvSpPr>
        <p:spPr/>
        <p:txBody>
          <a:bodyPr/>
          <a:lstStyle/>
          <a:p>
            <a:pPr algn="ctr"/>
            <a:r>
              <a:rPr lang="sl-SI" sz="4000" dirty="0">
                <a:latin typeface="Calibri" panose="020F0502020204030204" pitchFamily="34" charset="0"/>
                <a:cs typeface="Calibri" panose="020F0502020204030204" pitchFamily="34" charset="0"/>
              </a:rPr>
              <a:t>Razvoj chatbotov skozi zgodovino</a:t>
            </a:r>
          </a:p>
        </p:txBody>
      </p:sp>
      <p:sp>
        <p:nvSpPr>
          <p:cNvPr id="6" name="Označba mesta noge 5">
            <a:extLst>
              <a:ext uri="{FF2B5EF4-FFF2-40B4-BE49-F238E27FC236}">
                <a16:creationId xmlns:a16="http://schemas.microsoft.com/office/drawing/2014/main" id="{915D89DE-5209-1DDD-4507-3126F94EAC9E}"/>
              </a:ext>
            </a:extLst>
          </p:cNvPr>
          <p:cNvSpPr>
            <a:spLocks noGrp="1"/>
          </p:cNvSpPr>
          <p:nvPr>
            <p:ph type="ftr" sz="quarter" idx="3"/>
          </p:nvPr>
        </p:nvSpPr>
        <p:spPr>
          <a:xfrm>
            <a:off x="0" y="0"/>
            <a:ext cx="9144000" cy="692696"/>
          </a:xfrm>
        </p:spPr>
        <p:txBody>
          <a:bodyPr/>
          <a:lstStyle/>
          <a:p>
            <a:pPr algn="r">
              <a:defRPr/>
            </a:pPr>
            <a:endParaRPr lang="sl-SI" sz="1400" b="1" dirty="0"/>
          </a:p>
          <a:p>
            <a:pPr algn="r">
              <a:defRPr/>
            </a:pPr>
            <a:r>
              <a:rPr lang="sl-SI" sz="1400" b="1" dirty="0"/>
              <a:t>Chatboti v izobraževalnem procesu</a:t>
            </a:r>
          </a:p>
          <a:p>
            <a:pPr algn="r">
              <a:defRPr/>
            </a:pPr>
            <a:r>
              <a:rPr lang="sl-SI" sz="1200" b="1" dirty="0">
                <a:latin typeface="Calibri" panose="020F0502020204030204" pitchFamily="34" charset="0"/>
                <a:cs typeface="Calibri" panose="020F0502020204030204" pitchFamily="34" charset="0"/>
              </a:rPr>
              <a:t>Dr. Ana Šela</a:t>
            </a:r>
            <a:endParaRPr lang="en-US" sz="1200" b="1" dirty="0">
              <a:latin typeface="Calibri" panose="020F0502020204030204" pitchFamily="34" charset="0"/>
              <a:cs typeface="Calibri" panose="020F0502020204030204" pitchFamily="34" charset="0"/>
            </a:endParaRPr>
          </a:p>
          <a:p>
            <a:pPr>
              <a:defRPr/>
            </a:pPr>
            <a:endParaRPr lang="en-US" sz="1400" dirty="0"/>
          </a:p>
        </p:txBody>
      </p:sp>
      <p:pic>
        <p:nvPicPr>
          <p:cNvPr id="9" name="Označba mesta vsebine 8" descr="Slika, ki vsebuje besede besedilo, pisava, posnetek zaslona&#10;&#10;Opis je samodejno ustvarjen">
            <a:extLst>
              <a:ext uri="{FF2B5EF4-FFF2-40B4-BE49-F238E27FC236}">
                <a16:creationId xmlns:a16="http://schemas.microsoft.com/office/drawing/2014/main" id="{578F37C5-C3DD-2FD4-0B32-0AC0EA934D9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40" b="-2982"/>
          <a:stretch/>
        </p:blipFill>
        <p:spPr>
          <a:xfrm>
            <a:off x="683568" y="2276955"/>
            <a:ext cx="7682748" cy="3561801"/>
          </a:xfrm>
        </p:spPr>
      </p:pic>
      <p:pic>
        <p:nvPicPr>
          <p:cNvPr id="11" name="Slika 10" descr="Slika, ki vsebuje besede skica, črtna grafika, risanje, ilustracija&#10;&#10;Opis je samodejno ustvarjen">
            <a:extLst>
              <a:ext uri="{FF2B5EF4-FFF2-40B4-BE49-F238E27FC236}">
                <a16:creationId xmlns:a16="http://schemas.microsoft.com/office/drawing/2014/main" id="{DCE7AB16-6F8C-FC20-3BDB-AAF3E673E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1663728"/>
            <a:ext cx="2357432" cy="1226454"/>
          </a:xfrm>
          <a:prstGeom prst="rect">
            <a:avLst/>
          </a:prstGeom>
        </p:spPr>
      </p:pic>
    </p:spTree>
    <p:extLst>
      <p:ext uri="{BB962C8B-B14F-4D97-AF65-F5344CB8AC3E}">
        <p14:creationId xmlns:p14="http://schemas.microsoft.com/office/powerpoint/2010/main" val="428303147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8EDCD26-DCA0-788E-9F90-F0E01850777D}"/>
              </a:ext>
            </a:extLst>
          </p:cNvPr>
          <p:cNvSpPr>
            <a:spLocks noGrp="1"/>
          </p:cNvSpPr>
          <p:nvPr>
            <p:ph type="title"/>
          </p:nvPr>
        </p:nvSpPr>
        <p:spPr/>
        <p:txBody>
          <a:bodyPr/>
          <a:lstStyle/>
          <a:p>
            <a:pPr algn="ctr"/>
            <a:r>
              <a:rPr lang="sl-SI" sz="3200" dirty="0">
                <a:latin typeface="Calibri" panose="020F0502020204030204" pitchFamily="34" charset="0"/>
                <a:cs typeface="Calibri" panose="020F0502020204030204" pitchFamily="34" charset="0"/>
              </a:rPr>
              <a:t>Chat GPT v izobraževanju</a:t>
            </a:r>
          </a:p>
        </p:txBody>
      </p:sp>
      <p:pic>
        <p:nvPicPr>
          <p:cNvPr id="8" name="Označba mesta vsebine 7" descr="Slika, ki vsebuje besede risanka, animacija, animirana risanka, sličica&#10;&#10;Opis je samodejno ustvarjen">
            <a:extLst>
              <a:ext uri="{FF2B5EF4-FFF2-40B4-BE49-F238E27FC236}">
                <a16:creationId xmlns:a16="http://schemas.microsoft.com/office/drawing/2014/main" id="{D0148EC4-AC36-7DA7-C5C0-D9F50D2B31C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1048" y="2564904"/>
            <a:ext cx="3956050" cy="2225937"/>
          </a:xfrm>
        </p:spPr>
      </p:pic>
      <p:sp>
        <p:nvSpPr>
          <p:cNvPr id="4" name="Označba mesta vsebine 3">
            <a:extLst>
              <a:ext uri="{FF2B5EF4-FFF2-40B4-BE49-F238E27FC236}">
                <a16:creationId xmlns:a16="http://schemas.microsoft.com/office/drawing/2014/main" id="{8FACB7A0-DF88-5DD9-639C-CCE5FFF41220}"/>
              </a:ext>
            </a:extLst>
          </p:cNvPr>
          <p:cNvSpPr>
            <a:spLocks noGrp="1"/>
          </p:cNvSpPr>
          <p:nvPr>
            <p:ph sz="half" idx="2"/>
          </p:nvPr>
        </p:nvSpPr>
        <p:spPr/>
        <p:txBody>
          <a:bodyPr/>
          <a:lstStyle/>
          <a:p>
            <a:pPr>
              <a:lnSpc>
                <a:spcPct val="107000"/>
              </a:lnSpc>
              <a:spcAft>
                <a:spcPts val="800"/>
              </a:spcAft>
            </a:pPr>
            <a:r>
              <a:rPr lang="sl-SI" sz="1800" b="1" kern="100" dirty="0">
                <a:effectLst/>
                <a:latin typeface="Times New Roman" panose="02020603050405020304" pitchFamily="18" charset="0"/>
                <a:ea typeface="Calibri" panose="020F0502020204030204" pitchFamily="34" charset="0"/>
                <a:cs typeface="Times New Roman" panose="02020603050405020304" pitchFamily="18" charset="0"/>
              </a:rPr>
              <a:t>Globoko in natančno razumevanje – s pravo iztočnico in kontekstom.</a:t>
            </a:r>
            <a:endParaRPr lang="sl-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100" dirty="0">
                <a:effectLst/>
                <a:latin typeface="Times New Roman" panose="02020603050405020304" pitchFamily="18" charset="0"/>
                <a:ea typeface="Calibri" panose="020F0502020204030204" pitchFamily="34" charset="0"/>
                <a:cs typeface="Times New Roman" panose="02020603050405020304" pitchFamily="18" charset="0"/>
              </a:rPr>
              <a:t>Prilagodljivost jeziku in kulturi.</a:t>
            </a:r>
            <a:endParaRPr lang="sl-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100" dirty="0">
                <a:effectLst/>
                <a:latin typeface="Times New Roman" panose="02020603050405020304" pitchFamily="18" charset="0"/>
                <a:ea typeface="Calibri" panose="020F0502020204030204" pitchFamily="34" charset="0"/>
                <a:cs typeface="Times New Roman" panose="02020603050405020304" pitchFamily="18" charset="0"/>
              </a:rPr>
              <a:t>Izkoriščanje velike baze znanja.</a:t>
            </a:r>
            <a:endParaRPr lang="sl-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100" dirty="0">
                <a:effectLst/>
                <a:latin typeface="Times New Roman" panose="02020603050405020304" pitchFamily="18" charset="0"/>
                <a:ea typeface="Calibri" panose="020F0502020204030204" pitchFamily="34" charset="0"/>
                <a:cs typeface="Times New Roman" panose="02020603050405020304" pitchFamily="18" charset="0"/>
              </a:rPr>
              <a:t>Spodbujanje kritičnega razmišljanja?</a:t>
            </a:r>
            <a:endParaRPr lang="sl-SI"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5" name="Označba mesta številke diapozitiva 4">
            <a:extLst>
              <a:ext uri="{FF2B5EF4-FFF2-40B4-BE49-F238E27FC236}">
                <a16:creationId xmlns:a16="http://schemas.microsoft.com/office/drawing/2014/main" id="{980D9970-E9D7-9277-CA18-3427CD35D589}"/>
              </a:ext>
            </a:extLst>
          </p:cNvPr>
          <p:cNvSpPr>
            <a:spLocks noGrp="1"/>
          </p:cNvSpPr>
          <p:nvPr>
            <p:ph type="sldNum" sz="quarter" idx="4"/>
          </p:nvPr>
        </p:nvSpPr>
        <p:spPr/>
        <p:txBody>
          <a:bodyPr/>
          <a:lstStyle/>
          <a:p>
            <a:pPr>
              <a:defRPr/>
            </a:pPr>
            <a:fld id="{869A43B6-4A72-4A6E-B3BC-4E1A4B5DD1B6}" type="slidenum">
              <a:rPr lang="en-US" smtClean="0"/>
              <a:pPr>
                <a:defRPr/>
              </a:pPr>
              <a:t>6</a:t>
            </a:fld>
            <a:endParaRPr lang="en-US" dirty="0"/>
          </a:p>
        </p:txBody>
      </p:sp>
      <p:sp>
        <p:nvSpPr>
          <p:cNvPr id="6" name="Označba mesta noge 5">
            <a:extLst>
              <a:ext uri="{FF2B5EF4-FFF2-40B4-BE49-F238E27FC236}">
                <a16:creationId xmlns:a16="http://schemas.microsoft.com/office/drawing/2014/main" id="{E9528EA6-30F7-9B3C-754E-74A898359EE4}"/>
              </a:ext>
            </a:extLst>
          </p:cNvPr>
          <p:cNvSpPr>
            <a:spLocks noGrp="1"/>
          </p:cNvSpPr>
          <p:nvPr>
            <p:ph type="ftr" sz="quarter" idx="3"/>
          </p:nvPr>
        </p:nvSpPr>
        <p:spPr/>
        <p:txBody>
          <a:bodyPr/>
          <a:lstStyle/>
          <a:p>
            <a:pPr algn="r">
              <a:defRPr/>
            </a:pPr>
            <a:r>
              <a:rPr lang="sl-SI" sz="1600" b="1" dirty="0">
                <a:latin typeface="Calibri" panose="020F0502020204030204" pitchFamily="34" charset="0"/>
                <a:cs typeface="Calibri" panose="020F0502020204030204" pitchFamily="34" charset="0"/>
              </a:rPr>
              <a:t>Chatboti v izobraževalnem procesu</a:t>
            </a:r>
          </a:p>
          <a:p>
            <a:pPr algn="r">
              <a:defRPr/>
            </a:pPr>
            <a:r>
              <a:rPr lang="sl-SI" sz="1400" b="1" dirty="0">
                <a:latin typeface="Calibri" panose="020F0502020204030204" pitchFamily="34" charset="0"/>
                <a:cs typeface="Calibri" panose="020F0502020204030204" pitchFamily="34" charset="0"/>
              </a:rPr>
              <a:t>Dr. Ana Šela</a:t>
            </a:r>
            <a:endParaRPr lang="en-US" sz="1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896035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C177B291-A0E5-85C7-E9ED-711BF8DB4718}"/>
              </a:ext>
            </a:extLst>
          </p:cNvPr>
          <p:cNvSpPr>
            <a:spLocks noGrp="1"/>
          </p:cNvSpPr>
          <p:nvPr>
            <p:ph type="title"/>
          </p:nvPr>
        </p:nvSpPr>
        <p:spPr/>
        <p:txBody>
          <a:bodyPr/>
          <a:lstStyle/>
          <a:p>
            <a:pPr algn="ctr"/>
            <a:r>
              <a:rPr lang="sl-SI" sz="3200" dirty="0"/>
              <a:t>Chatboti v procesu izobraževanja</a:t>
            </a:r>
          </a:p>
        </p:txBody>
      </p:sp>
      <p:pic>
        <p:nvPicPr>
          <p:cNvPr id="6" name="Označba mesta vsebine 7" descr="Slika, ki vsebuje besede oblačila, posnetek zaslona, sličica, risanka&#10;&#10;Opis je samodejno ustvarjen">
            <a:extLst>
              <a:ext uri="{FF2B5EF4-FFF2-40B4-BE49-F238E27FC236}">
                <a16:creationId xmlns:a16="http://schemas.microsoft.com/office/drawing/2014/main" id="{E45A38F2-32E5-C2E3-DAC9-D5DCD7FCEB96}"/>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9750" y="2468865"/>
            <a:ext cx="3382432" cy="2688328"/>
          </a:xfrm>
        </p:spPr>
      </p:pic>
      <p:sp>
        <p:nvSpPr>
          <p:cNvPr id="7" name="Označba mesta vsebine 6">
            <a:extLst>
              <a:ext uri="{FF2B5EF4-FFF2-40B4-BE49-F238E27FC236}">
                <a16:creationId xmlns:a16="http://schemas.microsoft.com/office/drawing/2014/main" id="{46929BFF-03E7-0EC5-944C-E4B4EC6E6FD6}"/>
              </a:ext>
            </a:extLst>
          </p:cNvPr>
          <p:cNvSpPr>
            <a:spLocks noGrp="1"/>
          </p:cNvSpPr>
          <p:nvPr>
            <p:ph sz="half" idx="2"/>
          </p:nvPr>
        </p:nvSpPr>
        <p:spPr>
          <a:xfrm>
            <a:off x="4283968" y="1844824"/>
            <a:ext cx="4608512" cy="3672408"/>
          </a:xfrm>
        </p:spPr>
        <p:txBody>
          <a:bodyPr/>
          <a:lstStyle/>
          <a:p>
            <a:r>
              <a:rPr lang="sl-SI" sz="1600" dirty="0">
                <a:latin typeface="Calibri" panose="020F0502020204030204" pitchFamily="34" charset="0"/>
                <a:cs typeface="Calibri" panose="020F0502020204030204" pitchFamily="34" charset="0"/>
              </a:rPr>
              <a:t>Vroča tema razprav: uporaba orodij umetne inteligenc, npr. </a:t>
            </a:r>
            <a:r>
              <a:rPr lang="sl-SI" sz="1600" dirty="0" err="1">
                <a:latin typeface="Calibri" panose="020F0502020204030204" pitchFamily="34" charset="0"/>
                <a:cs typeface="Calibri" panose="020F0502020204030204" pitchFamily="34" charset="0"/>
              </a:rPr>
              <a:t>ChatGPT</a:t>
            </a:r>
            <a:r>
              <a:rPr lang="sl-SI" sz="1600" dirty="0">
                <a:latin typeface="Calibri" panose="020F0502020204030204" pitchFamily="34" charset="0"/>
                <a:cs typeface="Calibri" panose="020F0502020204030204" pitchFamily="34" charset="0"/>
              </a:rPr>
              <a:t>, Microsoft Bing Chat, Google Bard idr. v procesu izobraževanja</a:t>
            </a:r>
          </a:p>
          <a:p>
            <a:endParaRPr lang="sl-SI" sz="1600" dirty="0">
              <a:latin typeface="Calibri" panose="020F0502020204030204" pitchFamily="34" charset="0"/>
              <a:cs typeface="Calibri" panose="020F0502020204030204" pitchFamily="34" charset="0"/>
            </a:endParaRPr>
          </a:p>
          <a:p>
            <a:r>
              <a:rPr lang="sl-SI" sz="1600" dirty="0">
                <a:latin typeface="Calibri" panose="020F0502020204030204" pitchFamily="34" charset="0"/>
                <a:cs typeface="Calibri" panose="020F0502020204030204" pitchFamily="34" charset="0"/>
              </a:rPr>
              <a:t>Strahovi pred prevzemom nadzora umetne inteligence.</a:t>
            </a:r>
          </a:p>
          <a:p>
            <a:r>
              <a:rPr lang="sl-SI" sz="1600" dirty="0">
                <a:latin typeface="Calibri" panose="020F0502020204030204" pitchFamily="34" charset="0"/>
                <a:cs typeface="Calibri" panose="020F0502020204030204" pitchFamily="34" charset="0"/>
              </a:rPr>
              <a:t>Pomisleki o goljufanju, plagiatorstvu.</a:t>
            </a:r>
          </a:p>
          <a:p>
            <a:r>
              <a:rPr lang="sl-SI" sz="1600" dirty="0">
                <a:latin typeface="Calibri" panose="020F0502020204030204" pitchFamily="34" charset="0"/>
                <a:cs typeface="Calibri" panose="020F0502020204030204" pitchFamily="34" charset="0"/>
              </a:rPr>
              <a:t>Pomisleki o uporabi novejše tehnologije v predavalnicah.</a:t>
            </a:r>
          </a:p>
          <a:p>
            <a:endParaRPr lang="sl-SI" sz="1600" dirty="0">
              <a:latin typeface="Calibri" panose="020F0502020204030204" pitchFamily="34" charset="0"/>
              <a:cs typeface="Calibri" panose="020F0502020204030204" pitchFamily="34" charset="0"/>
            </a:endParaRPr>
          </a:p>
          <a:p>
            <a:r>
              <a:rPr lang="sl-SI" sz="1600" dirty="0">
                <a:latin typeface="Calibri" panose="020F0502020204030204" pitchFamily="34" charset="0"/>
                <a:cs typeface="Calibri" panose="020F0502020204030204" pitchFamily="34" charset="0"/>
              </a:rPr>
              <a:t>Lahko predstavlja koristnega zaveznika fakultet in univerz.</a:t>
            </a:r>
          </a:p>
        </p:txBody>
      </p:sp>
      <p:sp>
        <p:nvSpPr>
          <p:cNvPr id="2" name="Označba mesta številke diapozitiva 1">
            <a:extLst>
              <a:ext uri="{FF2B5EF4-FFF2-40B4-BE49-F238E27FC236}">
                <a16:creationId xmlns:a16="http://schemas.microsoft.com/office/drawing/2014/main" id="{41A483BF-0296-51BB-2B47-BFCD1B584A60}"/>
              </a:ext>
            </a:extLst>
          </p:cNvPr>
          <p:cNvSpPr>
            <a:spLocks noGrp="1"/>
          </p:cNvSpPr>
          <p:nvPr>
            <p:ph type="sldNum" sz="quarter" idx="4"/>
          </p:nvPr>
        </p:nvSpPr>
        <p:spPr/>
        <p:txBody>
          <a:bodyPr/>
          <a:lstStyle/>
          <a:p>
            <a:pPr>
              <a:defRPr/>
            </a:pPr>
            <a:fld id="{869A43B6-4A72-4A6E-B3BC-4E1A4B5DD1B6}" type="slidenum">
              <a:rPr lang="en-US" smtClean="0"/>
              <a:pPr>
                <a:defRPr/>
              </a:pPr>
              <a:t>7</a:t>
            </a:fld>
            <a:endParaRPr lang="en-US" dirty="0"/>
          </a:p>
        </p:txBody>
      </p:sp>
      <p:sp>
        <p:nvSpPr>
          <p:cNvPr id="4" name="Označba mesta noge 3">
            <a:extLst>
              <a:ext uri="{FF2B5EF4-FFF2-40B4-BE49-F238E27FC236}">
                <a16:creationId xmlns:a16="http://schemas.microsoft.com/office/drawing/2014/main" id="{A35B3122-2821-987E-ABD4-C5F93302EBC3}"/>
              </a:ext>
            </a:extLst>
          </p:cNvPr>
          <p:cNvSpPr>
            <a:spLocks noGrp="1"/>
          </p:cNvSpPr>
          <p:nvPr>
            <p:ph type="ftr" sz="quarter" idx="3"/>
          </p:nvPr>
        </p:nvSpPr>
        <p:spPr/>
        <p:txBody>
          <a:bodyPr/>
          <a:lstStyle/>
          <a:p>
            <a:pPr algn="r">
              <a:defRPr/>
            </a:pPr>
            <a:r>
              <a:rPr lang="sl-SI" sz="1600" b="1" dirty="0">
                <a:latin typeface="Calibri" panose="020F0502020204030204" pitchFamily="34" charset="0"/>
                <a:cs typeface="Calibri" panose="020F0502020204030204" pitchFamily="34" charset="0"/>
              </a:rPr>
              <a:t>Chatboti v izobraževalnem procesu</a:t>
            </a:r>
          </a:p>
          <a:p>
            <a:pPr algn="r">
              <a:defRPr/>
            </a:pPr>
            <a:r>
              <a:rPr lang="sl-SI" sz="1400" b="1" dirty="0">
                <a:latin typeface="Calibri" panose="020F0502020204030204" pitchFamily="34" charset="0"/>
                <a:cs typeface="Calibri" panose="020F0502020204030204" pitchFamily="34" charset="0"/>
              </a:rPr>
              <a:t>Dr. Ana Šela</a:t>
            </a:r>
            <a:endParaRPr lang="en-US" sz="1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223976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F07EF51-CA5F-2C09-4DDD-222FE800DA98}"/>
              </a:ext>
            </a:extLst>
          </p:cNvPr>
          <p:cNvSpPr>
            <a:spLocks noGrp="1"/>
          </p:cNvSpPr>
          <p:nvPr>
            <p:ph type="title"/>
          </p:nvPr>
        </p:nvSpPr>
        <p:spPr>
          <a:xfrm>
            <a:off x="539552" y="692696"/>
            <a:ext cx="8153400" cy="1008112"/>
          </a:xfrm>
        </p:spPr>
        <p:txBody>
          <a:bodyPr/>
          <a:lstStyle/>
          <a:p>
            <a:pPr algn="ctr"/>
            <a:r>
              <a:rPr lang="sl-SI" sz="3200" dirty="0">
                <a:latin typeface="Calibri" panose="020F0502020204030204" pitchFamily="34" charset="0"/>
                <a:cs typeface="Calibri" panose="020F0502020204030204" pitchFamily="34" charset="0"/>
              </a:rPr>
              <a:t>Prednosti in priložnosti chatbotov za učitelje in študente</a:t>
            </a:r>
          </a:p>
        </p:txBody>
      </p:sp>
      <p:sp>
        <p:nvSpPr>
          <p:cNvPr id="3" name="Označba mesta vsebine 2">
            <a:extLst>
              <a:ext uri="{FF2B5EF4-FFF2-40B4-BE49-F238E27FC236}">
                <a16:creationId xmlns:a16="http://schemas.microsoft.com/office/drawing/2014/main" id="{9325D96A-CE42-99FB-1DE0-4898ED6F6D94}"/>
              </a:ext>
            </a:extLst>
          </p:cNvPr>
          <p:cNvSpPr>
            <a:spLocks noGrp="1"/>
          </p:cNvSpPr>
          <p:nvPr>
            <p:ph sz="half" idx="1"/>
          </p:nvPr>
        </p:nvSpPr>
        <p:spPr>
          <a:xfrm>
            <a:off x="539552" y="1844824"/>
            <a:ext cx="3956248" cy="2232248"/>
          </a:xfrm>
        </p:spPr>
        <p:txBody>
          <a:bodyPr/>
          <a:lstStyle/>
          <a:p>
            <a:pPr marL="0" indent="0">
              <a:buNone/>
            </a:pPr>
            <a:r>
              <a:rPr lang="sl-SI" sz="1600" dirty="0">
                <a:latin typeface="Calibri" panose="020F0502020204030204" pitchFamily="34" charset="0"/>
                <a:cs typeface="Calibri" panose="020F0502020204030204" pitchFamily="34" charset="0"/>
              </a:rPr>
              <a:t>KORISTI ZA VISOKOŠOLSKE UČITELJE IN SODELAVCE</a:t>
            </a:r>
          </a:p>
          <a:p>
            <a:pPr marL="0" indent="0">
              <a:buNone/>
            </a:pPr>
            <a:endParaRPr lang="sl-SI" sz="1600" dirty="0">
              <a:latin typeface="Calibri" panose="020F0502020204030204" pitchFamily="34" charset="0"/>
              <a:cs typeface="Calibri" panose="020F0502020204030204" pitchFamily="34" charset="0"/>
            </a:endParaRPr>
          </a:p>
          <a:p>
            <a:r>
              <a:rPr lang="sl-SI" sz="1600" dirty="0">
                <a:latin typeface="Calibri" panose="020F0502020204030204" pitchFamily="34" charset="0"/>
                <a:cs typeface="Calibri" panose="020F0502020204030204" pitchFamily="34" charset="0"/>
              </a:rPr>
              <a:t>UI v vlogi pomočnika pri poučevanju (Ghostwriter </a:t>
            </a:r>
            <a:r>
              <a:rPr lang="sl-SI" sz="1600" dirty="0" err="1">
                <a:latin typeface="Calibri" panose="020F0502020204030204" pitchFamily="34" charset="0"/>
                <a:cs typeface="Calibri" panose="020F0502020204030204" pitchFamily="34" charset="0"/>
              </a:rPr>
              <a:t>ChatGPT</a:t>
            </a:r>
            <a:r>
              <a:rPr lang="sl-SI" sz="1600" dirty="0">
                <a:latin typeface="Calibri" panose="020F0502020204030204" pitchFamily="34" charset="0"/>
                <a:cs typeface="Calibri" panose="020F0502020204030204" pitchFamily="34" charset="0"/>
              </a:rPr>
              <a:t> za MS Word).</a:t>
            </a:r>
          </a:p>
          <a:p>
            <a:r>
              <a:rPr lang="sl-SI" sz="1600" dirty="0">
                <a:latin typeface="Calibri" panose="020F0502020204030204" pitchFamily="34" charset="0"/>
                <a:cs typeface="Calibri" panose="020F0502020204030204" pitchFamily="34" charset="0"/>
              </a:rPr>
              <a:t>UI v vlogi </a:t>
            </a:r>
            <a:r>
              <a:rPr lang="sl-SI" sz="1600" dirty="0">
                <a:effectLst/>
                <a:latin typeface="Calibri" panose="020F0502020204030204" pitchFamily="34" charset="0"/>
                <a:ea typeface="Calibri" panose="020F0502020204030204" pitchFamily="34" charset="0"/>
                <a:cs typeface="Calibri" panose="020F0502020204030204" pitchFamily="34" charset="0"/>
              </a:rPr>
              <a:t>pomočnika pri načrtovanju pouka (o</a:t>
            </a:r>
            <a:r>
              <a:rPr lang="sl-SI" sz="1600" dirty="0">
                <a:latin typeface="Calibri" panose="020F0502020204030204" pitchFamily="34" charset="0"/>
                <a:cs typeface="Calibri" panose="020F0502020204030204" pitchFamily="34" charset="0"/>
              </a:rPr>
              <a:t>ptimizacija časa, zbiranje podatkov)</a:t>
            </a:r>
          </a:p>
          <a:p>
            <a:r>
              <a:rPr lang="sl-SI" sz="1600" dirty="0">
                <a:latin typeface="Calibri" panose="020F0502020204030204" pitchFamily="34" charset="0"/>
                <a:cs typeface="Calibri" panose="020F0502020204030204" pitchFamily="34" charset="0"/>
              </a:rPr>
              <a:t>Ustvarjanje kvizov, osnovnih testov ali interaktivnih vaj (podpora pri ocenjevanju).</a:t>
            </a:r>
          </a:p>
          <a:p>
            <a:pPr marL="0" indent="0" algn="just" fontAlgn="base">
              <a:lnSpc>
                <a:spcPct val="115000"/>
              </a:lnSpc>
              <a:spcBef>
                <a:spcPts val="750"/>
              </a:spcBef>
              <a:spcAft>
                <a:spcPts val="800"/>
              </a:spcAft>
              <a:buNone/>
            </a:pPr>
            <a:endParaRPr lang="sl-SI"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Označba mesta vsebine 3">
            <a:extLst>
              <a:ext uri="{FF2B5EF4-FFF2-40B4-BE49-F238E27FC236}">
                <a16:creationId xmlns:a16="http://schemas.microsoft.com/office/drawing/2014/main" id="{42D16BFA-C35D-7D07-81D1-24A809E774F2}"/>
              </a:ext>
            </a:extLst>
          </p:cNvPr>
          <p:cNvSpPr>
            <a:spLocks noGrp="1"/>
          </p:cNvSpPr>
          <p:nvPr>
            <p:ph sz="half" idx="2"/>
          </p:nvPr>
        </p:nvSpPr>
        <p:spPr>
          <a:xfrm>
            <a:off x="4648200" y="1844824"/>
            <a:ext cx="4044752" cy="3600400"/>
          </a:xfrm>
        </p:spPr>
        <p:txBody>
          <a:bodyPr/>
          <a:lstStyle/>
          <a:p>
            <a:pPr marL="0" indent="0">
              <a:buNone/>
            </a:pPr>
            <a:r>
              <a:rPr lang="sl-SI" sz="1600" dirty="0">
                <a:latin typeface="Calibri" panose="020F0502020204030204" pitchFamily="34" charset="0"/>
                <a:cs typeface="Calibri" panose="020F0502020204030204" pitchFamily="34" charset="0"/>
              </a:rPr>
              <a:t>KORISTI ZA ŠTUDENTE</a:t>
            </a:r>
          </a:p>
          <a:p>
            <a:pPr marL="0" indent="0">
              <a:buNone/>
            </a:pPr>
            <a:endParaRPr lang="sl-SI" sz="1600" dirty="0">
              <a:latin typeface="Calibri" panose="020F0502020204030204" pitchFamily="34" charset="0"/>
              <a:cs typeface="Calibri" panose="020F0502020204030204" pitchFamily="34" charset="0"/>
            </a:endParaRPr>
          </a:p>
          <a:p>
            <a:pPr marL="0" indent="0">
              <a:buNone/>
            </a:pPr>
            <a:endParaRPr lang="sl-SI" sz="1600" dirty="0">
              <a:latin typeface="Calibri" panose="020F0502020204030204" pitchFamily="34" charset="0"/>
              <a:cs typeface="Calibri" panose="020F0502020204030204" pitchFamily="34" charset="0"/>
            </a:endParaRPr>
          </a:p>
          <a:p>
            <a:r>
              <a:rPr lang="sl-SI" sz="1600" dirty="0">
                <a:effectLst/>
                <a:latin typeface="Calibri" panose="020F0502020204030204" pitchFamily="34" charset="0"/>
                <a:ea typeface="Calibri" panose="020F0502020204030204" pitchFamily="34" charset="0"/>
                <a:cs typeface="Calibri" panose="020F0502020204030204" pitchFamily="34" charset="0"/>
              </a:rPr>
              <a:t>Dostopnost 24/7</a:t>
            </a:r>
          </a:p>
          <a:p>
            <a:r>
              <a:rPr lang="sl-SI" sz="1600" dirty="0">
                <a:effectLst/>
                <a:latin typeface="Calibri" panose="020F0502020204030204" pitchFamily="34" charset="0"/>
                <a:ea typeface="Calibri" panose="020F0502020204030204" pitchFamily="34" charset="0"/>
                <a:cs typeface="Calibri" panose="020F0502020204030204" pitchFamily="34" charset="0"/>
              </a:rPr>
              <a:t>Takojšnji odziv</a:t>
            </a:r>
          </a:p>
          <a:p>
            <a:r>
              <a:rPr lang="sl-SI" sz="1600" dirty="0">
                <a:effectLst/>
                <a:latin typeface="Calibri" panose="020F0502020204030204" pitchFamily="34" charset="0"/>
                <a:ea typeface="Calibri" panose="020F0502020204030204" pitchFamily="34" charset="0"/>
                <a:cs typeface="Calibri" panose="020F0502020204030204" pitchFamily="34" charset="0"/>
              </a:rPr>
              <a:t>Individualizirano učenje </a:t>
            </a:r>
          </a:p>
          <a:p>
            <a:r>
              <a:rPr lang="sl-SI" sz="1600" dirty="0">
                <a:effectLst/>
                <a:latin typeface="Calibri" panose="020F0502020204030204" pitchFamily="34" charset="0"/>
                <a:ea typeface="Calibri" panose="020F0502020204030204" pitchFamily="34" charset="0"/>
                <a:cs typeface="Calibri" panose="020F0502020204030204" pitchFamily="34" charset="0"/>
              </a:rPr>
              <a:t>Viri in material.</a:t>
            </a:r>
          </a:p>
          <a:p>
            <a:r>
              <a:rPr lang="sl-SI" sz="1600" dirty="0">
                <a:effectLst/>
                <a:latin typeface="Calibri" panose="020F0502020204030204" pitchFamily="34" charset="0"/>
                <a:ea typeface="Calibri" panose="020F0502020204030204" pitchFamily="34" charset="0"/>
                <a:cs typeface="Calibri" panose="020F0502020204030204" pitchFamily="34" charset="0"/>
              </a:rPr>
              <a:t>Pomoč pri organizaciji</a:t>
            </a:r>
            <a:endParaRPr lang="sl-SI" sz="1600" dirty="0">
              <a:latin typeface="Calibri" panose="020F0502020204030204" pitchFamily="34" charset="0"/>
              <a:cs typeface="Calibri" panose="020F0502020204030204" pitchFamily="34" charset="0"/>
            </a:endParaRPr>
          </a:p>
          <a:p>
            <a:r>
              <a:rPr lang="sl-SI" sz="1600" dirty="0">
                <a:latin typeface="Calibri" panose="020F0502020204030204" pitchFamily="34" charset="0"/>
                <a:cs typeface="Calibri" panose="020F0502020204030204" pitchFamily="34" charset="0"/>
              </a:rPr>
              <a:t>Pomoč pri administraciji. </a:t>
            </a:r>
          </a:p>
          <a:p>
            <a:pPr marL="0" indent="0">
              <a:buNone/>
            </a:pPr>
            <a:endParaRPr lang="sl-SI" sz="1600" dirty="0">
              <a:latin typeface="Calibri" panose="020F0502020204030204" pitchFamily="34" charset="0"/>
              <a:cs typeface="Calibri" panose="020F0502020204030204" pitchFamily="34" charset="0"/>
            </a:endParaRPr>
          </a:p>
          <a:p>
            <a:pPr marL="0" indent="0">
              <a:buNone/>
            </a:pPr>
            <a:endParaRPr lang="sl-SI" sz="1600" dirty="0">
              <a:latin typeface="Calibri" panose="020F0502020204030204" pitchFamily="34" charset="0"/>
              <a:cs typeface="Calibri" panose="020F0502020204030204" pitchFamily="34" charset="0"/>
            </a:endParaRPr>
          </a:p>
        </p:txBody>
      </p:sp>
      <p:sp>
        <p:nvSpPr>
          <p:cNvPr id="5" name="Označba mesta številke diapozitiva 4">
            <a:extLst>
              <a:ext uri="{FF2B5EF4-FFF2-40B4-BE49-F238E27FC236}">
                <a16:creationId xmlns:a16="http://schemas.microsoft.com/office/drawing/2014/main" id="{61B799EA-8FF9-7B70-4FAB-89A8B3AB4382}"/>
              </a:ext>
            </a:extLst>
          </p:cNvPr>
          <p:cNvSpPr>
            <a:spLocks noGrp="1"/>
          </p:cNvSpPr>
          <p:nvPr>
            <p:ph type="sldNum" sz="quarter" idx="4"/>
          </p:nvPr>
        </p:nvSpPr>
        <p:spPr/>
        <p:txBody>
          <a:bodyPr/>
          <a:lstStyle/>
          <a:p>
            <a:pPr>
              <a:defRPr/>
            </a:pPr>
            <a:fld id="{869A43B6-4A72-4A6E-B3BC-4E1A4B5DD1B6}" type="slidenum">
              <a:rPr lang="en-US" smtClean="0"/>
              <a:pPr>
                <a:defRPr/>
              </a:pPr>
              <a:t>8</a:t>
            </a:fld>
            <a:endParaRPr lang="en-US" dirty="0"/>
          </a:p>
        </p:txBody>
      </p:sp>
      <p:sp>
        <p:nvSpPr>
          <p:cNvPr id="6" name="Označba mesta noge 5">
            <a:extLst>
              <a:ext uri="{FF2B5EF4-FFF2-40B4-BE49-F238E27FC236}">
                <a16:creationId xmlns:a16="http://schemas.microsoft.com/office/drawing/2014/main" id="{D335EBA4-7982-498D-4549-09ED0F38E8AC}"/>
              </a:ext>
            </a:extLst>
          </p:cNvPr>
          <p:cNvSpPr>
            <a:spLocks noGrp="1"/>
          </p:cNvSpPr>
          <p:nvPr>
            <p:ph type="ftr" sz="quarter" idx="3"/>
          </p:nvPr>
        </p:nvSpPr>
        <p:spPr/>
        <p:txBody>
          <a:bodyPr/>
          <a:lstStyle/>
          <a:p>
            <a:pPr algn="r">
              <a:defRPr/>
            </a:pPr>
            <a:r>
              <a:rPr lang="sl-SI" sz="1600" b="1" dirty="0">
                <a:latin typeface="Calibri" panose="020F0502020204030204" pitchFamily="34" charset="0"/>
                <a:cs typeface="Calibri" panose="020F0502020204030204" pitchFamily="34" charset="0"/>
              </a:rPr>
              <a:t>Chatboti v izobraževalnem procesu</a:t>
            </a:r>
          </a:p>
          <a:p>
            <a:pPr algn="r">
              <a:defRPr/>
            </a:pPr>
            <a:r>
              <a:rPr lang="sl-SI" sz="1400" b="1" dirty="0">
                <a:latin typeface="Calibri" panose="020F0502020204030204" pitchFamily="34" charset="0"/>
                <a:cs typeface="Calibri" panose="020F0502020204030204" pitchFamily="34" charset="0"/>
              </a:rPr>
              <a:t>Dr. Ana Šela</a:t>
            </a:r>
            <a:endParaRPr lang="en-US" sz="1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678209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a:extLst>
              <a:ext uri="{FF2B5EF4-FFF2-40B4-BE49-F238E27FC236}">
                <a16:creationId xmlns:a16="http://schemas.microsoft.com/office/drawing/2014/main" id="{074DC061-36AD-F54D-9F19-095FE865138B}"/>
              </a:ext>
            </a:extLst>
          </p:cNvPr>
          <p:cNvSpPr>
            <a:spLocks noGrp="1"/>
          </p:cNvSpPr>
          <p:nvPr>
            <p:ph type="sldNum" sz="quarter" idx="4"/>
          </p:nvPr>
        </p:nvSpPr>
        <p:spPr/>
        <p:txBody>
          <a:bodyPr/>
          <a:lstStyle/>
          <a:p>
            <a:pPr>
              <a:defRPr/>
            </a:pPr>
            <a:fld id="{869A43B6-4A72-4A6E-B3BC-4E1A4B5DD1B6}" type="slidenum">
              <a:rPr lang="en-US" smtClean="0"/>
              <a:pPr>
                <a:defRPr/>
              </a:pPr>
              <a:t>9</a:t>
            </a:fld>
            <a:endParaRPr lang="en-US" dirty="0"/>
          </a:p>
        </p:txBody>
      </p:sp>
      <p:sp>
        <p:nvSpPr>
          <p:cNvPr id="2" name="Naslov 1">
            <a:extLst>
              <a:ext uri="{FF2B5EF4-FFF2-40B4-BE49-F238E27FC236}">
                <a16:creationId xmlns:a16="http://schemas.microsoft.com/office/drawing/2014/main" id="{2E0AD730-129B-DE9C-97D7-6C52FAC499AB}"/>
              </a:ext>
            </a:extLst>
          </p:cNvPr>
          <p:cNvSpPr>
            <a:spLocks noGrp="1"/>
          </p:cNvSpPr>
          <p:nvPr>
            <p:ph type="title"/>
          </p:nvPr>
        </p:nvSpPr>
        <p:spPr/>
        <p:txBody>
          <a:bodyPr/>
          <a:lstStyle/>
          <a:p>
            <a:pPr algn="ctr"/>
            <a:r>
              <a:rPr lang="sl-SI" dirty="0">
                <a:latin typeface="Calibri" panose="020F0502020204030204" pitchFamily="34" charset="0"/>
                <a:cs typeface="Calibri" panose="020F0502020204030204" pitchFamily="34" charset="0"/>
              </a:rPr>
              <a:t>Izzivi in slabosti</a:t>
            </a:r>
          </a:p>
        </p:txBody>
      </p:sp>
      <p:sp>
        <p:nvSpPr>
          <p:cNvPr id="3" name="Označba mesta vsebine 2">
            <a:extLst>
              <a:ext uri="{FF2B5EF4-FFF2-40B4-BE49-F238E27FC236}">
                <a16:creationId xmlns:a16="http://schemas.microsoft.com/office/drawing/2014/main" id="{D018FE17-A1B9-0E86-F14C-775E809388DD}"/>
              </a:ext>
            </a:extLst>
          </p:cNvPr>
          <p:cNvSpPr>
            <a:spLocks noGrp="1"/>
          </p:cNvSpPr>
          <p:nvPr>
            <p:ph sz="half" idx="1"/>
          </p:nvPr>
        </p:nvSpPr>
        <p:spPr>
          <a:xfrm>
            <a:off x="539552" y="1844824"/>
            <a:ext cx="8153400" cy="4392488"/>
          </a:xfrm>
        </p:spPr>
        <p:txBody>
          <a:bodyPr/>
          <a:lstStyle/>
          <a:p>
            <a:pPr algn="just" fontAlgn="base">
              <a:lnSpc>
                <a:spcPct val="115000"/>
              </a:lnSpc>
              <a:spcBef>
                <a:spcPts val="750"/>
              </a:spcBef>
              <a:spcAft>
                <a:spcPts val="800"/>
              </a:spcAft>
            </a:pPr>
            <a:r>
              <a:rPr lang="sl-SI" sz="1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Zagotavljanje točnosti informacij? – Pomembno je, kako zastavimo vprašanje oz. iztočnica!</a:t>
            </a:r>
          </a:p>
          <a:p>
            <a:pPr algn="just" fontAlgn="base">
              <a:lnSpc>
                <a:spcPct val="115000"/>
              </a:lnSpc>
              <a:spcBef>
                <a:spcPts val="750"/>
              </a:spcBef>
              <a:spcAft>
                <a:spcPts val="800"/>
              </a:spcAft>
            </a:pPr>
            <a:r>
              <a:rPr lang="sl-SI" sz="1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Integracija nove tehnologije v predavalnice in njeno sprejemanje.</a:t>
            </a:r>
          </a:p>
          <a:p>
            <a:pPr algn="just" fontAlgn="base">
              <a:lnSpc>
                <a:spcPct val="115000"/>
              </a:lnSpc>
              <a:spcBef>
                <a:spcPts val="750"/>
              </a:spcBef>
              <a:spcAft>
                <a:spcPts val="800"/>
              </a:spcAft>
            </a:pPr>
            <a:r>
              <a:rPr lang="sl-SI" sz="18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Zasebnost in varnost osebnih podatkov</a:t>
            </a:r>
            <a:r>
              <a:rPr lang="en-GB" sz="18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sl-SI" sz="1800" b="1"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fontAlgn="base">
              <a:lnSpc>
                <a:spcPct val="115000"/>
              </a:lnSpc>
              <a:spcBef>
                <a:spcPts val="750"/>
              </a:spcBef>
              <a:spcAft>
                <a:spcPts val="800"/>
              </a:spcAft>
            </a:pPr>
            <a:r>
              <a:rPr lang="sl-SI" sz="1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Dostopnost: </a:t>
            </a:r>
            <a:r>
              <a:rPr lang="sl-S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prosto dostopne in </a:t>
            </a:r>
            <a:r>
              <a:rPr lang="sl-SI" sz="1800" kern="100" dirty="0">
                <a:solidFill>
                  <a:srgbClr val="000000"/>
                </a:solidFill>
                <a:latin typeface="Calibri" panose="020F0502020204030204" pitchFamily="34" charset="0"/>
                <a:ea typeface="Calibri" panose="020F0502020204030204" pitchFamily="34" charset="0"/>
                <a:cs typeface="Calibri" panose="020F0502020204030204" pitchFamily="34" charset="0"/>
              </a:rPr>
              <a:t>plačljive različice.</a:t>
            </a:r>
            <a:endParaRPr lang="sl-S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fontAlgn="base">
              <a:lnSpc>
                <a:spcPct val="115000"/>
              </a:lnSpc>
              <a:spcBef>
                <a:spcPts val="750"/>
              </a:spcBef>
              <a:spcAft>
                <a:spcPts val="800"/>
              </a:spcAft>
            </a:pPr>
            <a:r>
              <a:rPr lang="sl-SI" sz="1800" b="1"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Pomanjk</a:t>
            </a:r>
            <a:r>
              <a:rPr lang="en-GB" sz="1800" b="1"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ljivo</a:t>
            </a:r>
            <a:r>
              <a:rPr lang="en-GB" sz="1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b="1"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razumevanje</a:t>
            </a:r>
            <a:r>
              <a:rPr lang="en-GB" sz="1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b="1"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emocij</a:t>
            </a:r>
            <a:r>
              <a:rPr lang="en-GB" sz="1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sl-SI" sz="1800" kern="100" dirty="0">
              <a:effectLst/>
              <a:latin typeface="Calibri" panose="020F0502020204030204" pitchFamily="34" charset="0"/>
              <a:ea typeface="Calibri" panose="020F0502020204030204" pitchFamily="34" charset="0"/>
              <a:cs typeface="Calibri" panose="020F0502020204030204" pitchFamily="34" charset="0"/>
            </a:endParaRPr>
          </a:p>
          <a:p>
            <a:pPr algn="just" fontAlgn="base">
              <a:lnSpc>
                <a:spcPct val="115000"/>
              </a:lnSpc>
              <a:spcBef>
                <a:spcPts val="750"/>
              </a:spcBef>
              <a:spcAft>
                <a:spcPts val="800"/>
              </a:spcAft>
            </a:pPr>
            <a:r>
              <a:rPr lang="sl-SI" sz="1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Potreba po rednem posodabljanju</a:t>
            </a:r>
            <a:r>
              <a:rPr lang="sl-S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Informacije se spreminjajo, zato je potrebno chatbote redno posodabljati.</a:t>
            </a:r>
            <a:endParaRPr lang="sl-SI" sz="1800" kern="100" dirty="0">
              <a:effectLst/>
              <a:latin typeface="Calibri" panose="020F0502020204030204" pitchFamily="34" charset="0"/>
              <a:ea typeface="Calibri" panose="020F0502020204030204" pitchFamily="34" charset="0"/>
              <a:cs typeface="Calibri" panose="020F0502020204030204" pitchFamily="34" charset="0"/>
            </a:endParaRPr>
          </a:p>
          <a:p>
            <a:pPr algn="just" fontAlgn="base">
              <a:lnSpc>
                <a:spcPct val="115000"/>
              </a:lnSpc>
              <a:spcBef>
                <a:spcPts val="750"/>
              </a:spcBef>
              <a:spcAft>
                <a:spcPts val="800"/>
              </a:spcAft>
            </a:pPr>
            <a:endParaRPr lang="sl-SI" sz="1800" kern="100" dirty="0">
              <a:effectLst/>
              <a:latin typeface="Calibri" panose="020F0502020204030204" pitchFamily="34" charset="0"/>
              <a:ea typeface="Calibri" panose="020F0502020204030204" pitchFamily="34" charset="0"/>
              <a:cs typeface="Calibri" panose="020F0502020204030204" pitchFamily="34" charset="0"/>
            </a:endParaRPr>
          </a:p>
          <a:p>
            <a:endParaRPr lang="sl-SI" dirty="0">
              <a:latin typeface="Calibri" panose="020F0502020204030204" pitchFamily="34" charset="0"/>
              <a:cs typeface="Calibri" panose="020F0502020204030204" pitchFamily="34" charset="0"/>
            </a:endParaRPr>
          </a:p>
        </p:txBody>
      </p:sp>
      <p:sp>
        <p:nvSpPr>
          <p:cNvPr id="6" name="Označba mesta noge 5">
            <a:extLst>
              <a:ext uri="{FF2B5EF4-FFF2-40B4-BE49-F238E27FC236}">
                <a16:creationId xmlns:a16="http://schemas.microsoft.com/office/drawing/2014/main" id="{596BA965-EE35-7F87-CD14-EA2DDC0E2CA0}"/>
              </a:ext>
            </a:extLst>
          </p:cNvPr>
          <p:cNvSpPr>
            <a:spLocks noGrp="1"/>
          </p:cNvSpPr>
          <p:nvPr>
            <p:ph type="ftr" sz="quarter" idx="3"/>
          </p:nvPr>
        </p:nvSpPr>
        <p:spPr/>
        <p:txBody>
          <a:bodyPr/>
          <a:lstStyle/>
          <a:p>
            <a:pPr algn="r">
              <a:defRPr/>
            </a:pPr>
            <a:r>
              <a:rPr lang="sl-SI" sz="1600" b="1" dirty="0">
                <a:latin typeface="Calibri" panose="020F0502020204030204" pitchFamily="34" charset="0"/>
                <a:cs typeface="Calibri" panose="020F0502020204030204" pitchFamily="34" charset="0"/>
              </a:rPr>
              <a:t>Chatboti v izobraževalnem procesu</a:t>
            </a:r>
          </a:p>
          <a:p>
            <a:pPr algn="r">
              <a:defRPr/>
            </a:pPr>
            <a:r>
              <a:rPr lang="sl-SI" sz="1400" b="1" dirty="0">
                <a:latin typeface="Calibri" panose="020F0502020204030204" pitchFamily="34" charset="0"/>
                <a:cs typeface="Calibri" panose="020F0502020204030204" pitchFamily="34" charset="0"/>
              </a:rPr>
              <a:t>Dr. Ana Šela</a:t>
            </a:r>
            <a:endParaRPr lang="en-US" sz="1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5259352"/>
      </p:ext>
    </p:extLst>
  </p:cSld>
  <p:clrMapOvr>
    <a:masterClrMapping/>
  </p:clrMapOvr>
  <p:transition spd="slow">
    <p:fade/>
  </p:transition>
</p:sld>
</file>

<file path=ppt/theme/theme1.xml><?xml version="1.0" encoding="utf-8"?>
<a:theme xmlns:a="http://schemas.openxmlformats.org/drawingml/2006/main" name="UM.SI">
  <a:themeElements>
    <a:clrScheme name="F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F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245EC02F98AEB43BA742DA90FB17C88" ma:contentTypeVersion="2" ma:contentTypeDescription="Ustvari nov dokument." ma:contentTypeScope="" ma:versionID="bba20d7dc0d2094bb7643a1697981a9c">
  <xsd:schema xmlns:xsd="http://www.w3.org/2001/XMLSchema" xmlns:xs="http://www.w3.org/2001/XMLSchema" xmlns:p="http://schemas.microsoft.com/office/2006/metadata/properties" xmlns:ns2="b33da64a-6c2d-488e-a90c-bdd199bf1154" targetNamespace="http://schemas.microsoft.com/office/2006/metadata/properties" ma:root="true" ma:fieldsID="68f7dc134eb05bf1c41f8e981052ae49" ns2:_="">
    <xsd:import namespace="b33da64a-6c2d-488e-a90c-bdd199bf115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da64a-6c2d-488e-a90c-bdd199bf1154" elementFormDefault="qualified">
    <xsd:import namespace="http://schemas.microsoft.com/office/2006/documentManagement/types"/>
    <xsd:import namespace="http://schemas.microsoft.com/office/infopath/2007/PartnerControls"/>
    <xsd:element name="SharedWithUsers" ma:index="8" nillable="true" ma:displayName="V skupni rabi z"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5604D2-6744-4124-AB4B-0024CAA1EDCF}">
  <ds:schemaRefs>
    <ds:schemaRef ds:uri="http://schemas.microsoft.com/office/2006/metadata/properties"/>
    <ds:schemaRef ds:uri="http://schemas.microsoft.com/office/infopath/2007/PartnerControls"/>
    <ds:schemaRef ds:uri="562ce78b-bcab-4299-ba08-dbf313c1548b"/>
    <ds:schemaRef ds:uri="86c6268a-1982-4a01-bab8-aea47768f942"/>
  </ds:schemaRefs>
</ds:datastoreItem>
</file>

<file path=customXml/itemProps2.xml><?xml version="1.0" encoding="utf-8"?>
<ds:datastoreItem xmlns:ds="http://schemas.openxmlformats.org/officeDocument/2006/customXml" ds:itemID="{8B8CF884-F782-4EB0-8606-59F1347E1DC7}">
  <ds:schemaRefs>
    <ds:schemaRef ds:uri="http://schemas.microsoft.com/sharepoint/v3/contenttype/forms"/>
  </ds:schemaRefs>
</ds:datastoreItem>
</file>

<file path=customXml/itemProps3.xml><?xml version="1.0" encoding="utf-8"?>
<ds:datastoreItem xmlns:ds="http://schemas.openxmlformats.org/officeDocument/2006/customXml" ds:itemID="{D25577CC-4CEE-4EC4-AAE4-070B5910BFFB}"/>
</file>

<file path=docProps/app.xml><?xml version="1.0" encoding="utf-8"?>
<Properties xmlns="http://schemas.openxmlformats.org/officeDocument/2006/extended-properties" xmlns:vt="http://schemas.openxmlformats.org/officeDocument/2006/docPropsVTypes">
  <Template>UM.SI</Template>
  <TotalTime>886</TotalTime>
  <Words>670</Words>
  <Application>Microsoft Office PowerPoint</Application>
  <PresentationFormat>Diaprojekcija na zaslonu (4:3)</PresentationFormat>
  <Paragraphs>95</Paragraphs>
  <Slides>11</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11</vt:i4>
      </vt:variant>
    </vt:vector>
  </HeadingPairs>
  <TitlesOfParts>
    <vt:vector size="17" baseType="lpstr">
      <vt:lpstr>Arial</vt:lpstr>
      <vt:lpstr>Calibri</vt:lpstr>
      <vt:lpstr>Tahoma</vt:lpstr>
      <vt:lpstr>Times New Roman</vt:lpstr>
      <vt:lpstr>Wingdings</vt:lpstr>
      <vt:lpstr>UM.SI</vt:lpstr>
      <vt:lpstr>Chatboti  v izobraževalnem procesu  Izvajalka: asist. dr. Ana Šela Datum in ura: 5. oktober 2023, 10:00 Lokacija: MS Teams</vt:lpstr>
      <vt:lpstr>Organizira International Academy of Technology, Education and Development 15. Edulearn23:  3. do 5. julij, Palma de Mallorca.  Keynote speakers: Ashok K. Goel: Teaching and Learning in the Age of AI  Donald Clark: AI changes everything! </vt:lpstr>
      <vt:lpstr>PowerPointova predstavitev</vt:lpstr>
      <vt:lpstr>Chatbot – klepetalni robot – „čvekbot“?</vt:lpstr>
      <vt:lpstr>Razvoj chatbotov skozi zgodovino</vt:lpstr>
      <vt:lpstr>Chat GPT v izobraževanju</vt:lpstr>
      <vt:lpstr>Chatboti v procesu izobraževanja</vt:lpstr>
      <vt:lpstr>Prednosti in priložnosti chatbotov za učitelje in študente</vt:lpstr>
      <vt:lpstr>Izzivi in slabosti</vt:lpstr>
      <vt:lpstr>Primeri za izobraževanje pomembnih chatbotov, ki jih poganja UI</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Mihaela Dovečar</dc:creator>
  <cp:lastModifiedBy>Mihaela Dovečar</cp:lastModifiedBy>
  <cp:revision>38</cp:revision>
  <dcterms:created xsi:type="dcterms:W3CDTF">2023-03-07T07:54:54Z</dcterms:created>
  <dcterms:modified xsi:type="dcterms:W3CDTF">2023-10-05T07:50:18Z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0x0101001245EC02F98AEB43BA742DA90FB17C88</vt:lpwstr>
  </property>
  <property fmtid="{D5CDD505-2E9C-101B-9397-08002B2CF9AE}" pid="3" name="_dlc_DocIdItemGuid">
    <vt:lpwstr>8f183263-5f86-4d6d-b651-e6eb7004de5b</vt:lpwstr>
  </property>
</Properties>
</file>